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6271"/>
  </p:normalViewPr>
  <p:slideViewPr>
    <p:cSldViewPr snapToGrid="0" snapToObjects="1">
      <p:cViewPr varScale="1">
        <p:scale>
          <a:sx n="124" d="100"/>
          <a:sy n="124" d="100"/>
        </p:scale>
        <p:origin x="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12/9/22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12/9/22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12/9/22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46EA-6226-E636-D5EA-1714D481EC35}"/>
              </a:ext>
            </a:extLst>
          </p:cNvPr>
          <p:cNvSpPr>
            <a:spLocks noGrp="1"/>
          </p:cNvSpPr>
          <p:nvPr>
            <p:ph type="ctrTitle"/>
          </p:nvPr>
        </p:nvSpPr>
        <p:spPr/>
        <p:txBody>
          <a:bodyPr/>
          <a:lstStyle/>
          <a:p>
            <a:r>
              <a:rPr lang="en-US" dirty="0"/>
              <a:t>Sing Like a Pianist,</a:t>
            </a:r>
            <a:br>
              <a:rPr lang="en-US" dirty="0"/>
            </a:br>
            <a:r>
              <a:rPr lang="en-US" dirty="0"/>
              <a:t>Play Like a Singer</a:t>
            </a:r>
          </a:p>
        </p:txBody>
      </p:sp>
      <p:sp>
        <p:nvSpPr>
          <p:cNvPr id="3" name="Subtitle 2">
            <a:extLst>
              <a:ext uri="{FF2B5EF4-FFF2-40B4-BE49-F238E27FC236}">
                <a16:creationId xmlns:a16="http://schemas.microsoft.com/office/drawing/2014/main" id="{DFE19A34-595E-AD77-69E5-4AA29CD99C76}"/>
              </a:ext>
            </a:extLst>
          </p:cNvPr>
          <p:cNvSpPr>
            <a:spLocks noGrp="1"/>
          </p:cNvSpPr>
          <p:nvPr>
            <p:ph type="subTitle" idx="1"/>
          </p:nvPr>
        </p:nvSpPr>
        <p:spPr/>
        <p:txBody>
          <a:bodyPr>
            <a:normAutofit fontScale="92500"/>
          </a:bodyPr>
          <a:lstStyle/>
          <a:p>
            <a:r>
              <a:rPr lang="en-US" dirty="0"/>
              <a:t>Presented by Dr. Justin </a:t>
            </a:r>
            <a:r>
              <a:rPr lang="en-US" dirty="0" err="1"/>
              <a:t>Binek</a:t>
            </a:r>
            <a:endParaRPr lang="en-US" dirty="0"/>
          </a:p>
          <a:p>
            <a:r>
              <a:rPr lang="en-US" dirty="0"/>
              <a:t>Associate Professor of Music, Kansas city Kansas Community College</a:t>
            </a:r>
          </a:p>
        </p:txBody>
      </p:sp>
    </p:spTree>
    <p:extLst>
      <p:ext uri="{BB962C8B-B14F-4D97-AF65-F5344CB8AC3E}">
        <p14:creationId xmlns:p14="http://schemas.microsoft.com/office/powerpoint/2010/main" val="234256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84AF-7634-71FA-CE73-360AA1F179AD}"/>
              </a:ext>
            </a:extLst>
          </p:cNvPr>
          <p:cNvSpPr>
            <a:spLocks noGrp="1"/>
          </p:cNvSpPr>
          <p:nvPr>
            <p:ph type="title"/>
          </p:nvPr>
        </p:nvSpPr>
        <p:spPr/>
        <p:txBody>
          <a:bodyPr/>
          <a:lstStyle/>
          <a:p>
            <a:r>
              <a:rPr lang="en-US" dirty="0"/>
              <a:t>Bringing things to a close…</a:t>
            </a:r>
          </a:p>
        </p:txBody>
      </p:sp>
      <p:sp>
        <p:nvSpPr>
          <p:cNvPr id="3" name="Content Placeholder 2">
            <a:extLst>
              <a:ext uri="{FF2B5EF4-FFF2-40B4-BE49-F238E27FC236}">
                <a16:creationId xmlns:a16="http://schemas.microsoft.com/office/drawing/2014/main" id="{38A31E88-D5C1-7445-A38A-C6567306553D}"/>
              </a:ext>
            </a:extLst>
          </p:cNvPr>
          <p:cNvSpPr>
            <a:spLocks noGrp="1"/>
          </p:cNvSpPr>
          <p:nvPr>
            <p:ph idx="1"/>
          </p:nvPr>
        </p:nvSpPr>
        <p:spPr/>
        <p:txBody>
          <a:bodyPr>
            <a:normAutofit fontScale="92500" lnSpcReduction="20000"/>
          </a:bodyPr>
          <a:lstStyle/>
          <a:p>
            <a:r>
              <a:rPr lang="en-US" dirty="0"/>
              <a:t>Student Demonstration Examples</a:t>
            </a:r>
          </a:p>
          <a:p>
            <a:r>
              <a:rPr lang="en-US" dirty="0"/>
              <a:t>Q&amp;A</a:t>
            </a:r>
          </a:p>
          <a:p>
            <a:r>
              <a:rPr lang="en-US" dirty="0"/>
              <a:t>A few great piano/vocal duo albums I love</a:t>
            </a:r>
          </a:p>
          <a:p>
            <a:pPr lvl="1"/>
            <a:r>
              <a:rPr lang="en-US" i="1" dirty="0"/>
              <a:t>The Tony Bennett/Bill Evans Album</a:t>
            </a:r>
          </a:p>
          <a:p>
            <a:pPr lvl="1"/>
            <a:r>
              <a:rPr lang="en-US" dirty="0"/>
              <a:t>Ella Fitzgerald: </a:t>
            </a:r>
            <a:r>
              <a:rPr lang="en-US" i="1" dirty="0"/>
              <a:t>The Complete Piano Duets</a:t>
            </a:r>
          </a:p>
          <a:p>
            <a:pPr lvl="1"/>
            <a:r>
              <a:rPr lang="en-US" dirty="0"/>
              <a:t>Roberta </a:t>
            </a:r>
            <a:r>
              <a:rPr lang="en-US" dirty="0" err="1"/>
              <a:t>Gambarini</a:t>
            </a:r>
            <a:r>
              <a:rPr lang="en-US" dirty="0"/>
              <a:t> and Hank Jones: </a:t>
            </a:r>
            <a:r>
              <a:rPr lang="en-US" i="1" dirty="0"/>
              <a:t>You Are There</a:t>
            </a:r>
            <a:endParaRPr lang="en-US" dirty="0"/>
          </a:p>
          <a:p>
            <a:pPr lvl="1"/>
            <a:r>
              <a:rPr lang="en-US" dirty="0"/>
              <a:t>Jeanne Lee and Ran Blake: </a:t>
            </a:r>
            <a:r>
              <a:rPr lang="en-US" i="1" dirty="0"/>
              <a:t>The Newest Sound Around</a:t>
            </a:r>
            <a:endParaRPr lang="en-US" dirty="0"/>
          </a:p>
          <a:p>
            <a:pPr lvl="1"/>
            <a:r>
              <a:rPr lang="en-US" dirty="0"/>
              <a:t>Bobby McFerrin and Chick </a:t>
            </a:r>
            <a:r>
              <a:rPr lang="en-US" dirty="0" err="1"/>
              <a:t>Corea</a:t>
            </a:r>
            <a:r>
              <a:rPr lang="en-US" dirty="0"/>
              <a:t>: </a:t>
            </a:r>
            <a:r>
              <a:rPr lang="en-US" i="1" dirty="0"/>
              <a:t>Play</a:t>
            </a:r>
            <a:endParaRPr lang="en-US" dirty="0"/>
          </a:p>
          <a:p>
            <a:pPr lvl="1"/>
            <a:r>
              <a:rPr lang="en-US" dirty="0"/>
              <a:t>Norma </a:t>
            </a:r>
            <a:r>
              <a:rPr lang="en-US" dirty="0" err="1"/>
              <a:t>Winstone</a:t>
            </a:r>
            <a:r>
              <a:rPr lang="en-US" dirty="0"/>
              <a:t> and Fred Hersch: </a:t>
            </a:r>
            <a:r>
              <a:rPr lang="en-US" i="1" dirty="0"/>
              <a:t>Songs &amp; Lullabies</a:t>
            </a:r>
          </a:p>
          <a:p>
            <a:r>
              <a:rPr lang="en-US" dirty="0"/>
              <a:t>Thank you so much for attending! Please visit </a:t>
            </a:r>
            <a:r>
              <a:rPr lang="en-US" dirty="0" err="1"/>
              <a:t>www.justinbinekjazz.com</a:t>
            </a:r>
            <a:r>
              <a:rPr lang="en-US" dirty="0"/>
              <a:t> for additional educational resources, including materials from past JEN clinics!</a:t>
            </a:r>
          </a:p>
        </p:txBody>
      </p:sp>
    </p:spTree>
    <p:extLst>
      <p:ext uri="{BB962C8B-B14F-4D97-AF65-F5344CB8AC3E}">
        <p14:creationId xmlns:p14="http://schemas.microsoft.com/office/powerpoint/2010/main" val="143423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6DD0-E763-E4F6-26CA-A235DA6601D5}"/>
              </a:ext>
            </a:extLst>
          </p:cNvPr>
          <p:cNvSpPr>
            <a:spLocks noGrp="1"/>
          </p:cNvSpPr>
          <p:nvPr>
            <p:ph type="title"/>
          </p:nvPr>
        </p:nvSpPr>
        <p:spPr/>
        <p:txBody>
          <a:bodyPr/>
          <a:lstStyle/>
          <a:p>
            <a:r>
              <a:rPr lang="en-US" dirty="0"/>
              <a:t>Sing like a pianist? Play like a singer?</a:t>
            </a:r>
          </a:p>
        </p:txBody>
      </p:sp>
      <p:sp>
        <p:nvSpPr>
          <p:cNvPr id="3" name="Content Placeholder 2">
            <a:extLst>
              <a:ext uri="{FF2B5EF4-FFF2-40B4-BE49-F238E27FC236}">
                <a16:creationId xmlns:a16="http://schemas.microsoft.com/office/drawing/2014/main" id="{A374073A-CDFA-2F33-91B3-67F590D39036}"/>
              </a:ext>
            </a:extLst>
          </p:cNvPr>
          <p:cNvSpPr>
            <a:spLocks noGrp="1"/>
          </p:cNvSpPr>
          <p:nvPr>
            <p:ph idx="1"/>
          </p:nvPr>
        </p:nvSpPr>
        <p:spPr/>
        <p:txBody>
          <a:bodyPr/>
          <a:lstStyle/>
          <a:p>
            <a:r>
              <a:rPr lang="en-US" dirty="0"/>
              <a:t>What does that mean?</a:t>
            </a:r>
          </a:p>
          <a:p>
            <a:pPr marL="0" indent="0">
              <a:buNone/>
            </a:pPr>
            <a:r>
              <a:rPr lang="en-US" i="1" dirty="0"/>
              <a:t>The duo. The most exposed collaborative performance setting. But if the of you have complete trust in each other’s musicianship, the results can be pretty magical.</a:t>
            </a:r>
          </a:p>
          <a:p>
            <a:pPr marL="0" indent="0">
              <a:buNone/>
            </a:pPr>
            <a:r>
              <a:rPr lang="en-US" i="1" dirty="0"/>
              <a:t>In many ways, the duo is the hardest and scariest ensemble in which to perform. There is nowhere to hide, and you and your partner have to have complete trust in each other’s musicianship and give and take throughout the course of the evening.</a:t>
            </a:r>
          </a:p>
          <a:p>
            <a:pPr lvl="1"/>
            <a:r>
              <a:rPr lang="en-US" dirty="0"/>
              <a:t>As </a:t>
            </a:r>
            <a:r>
              <a:rPr lang="en-US" u="sng" dirty="0"/>
              <a:t>singers</a:t>
            </a:r>
            <a:r>
              <a:rPr lang="en-US" dirty="0"/>
              <a:t>, we need to keep the </a:t>
            </a:r>
            <a:r>
              <a:rPr lang="en-US" u="sng" dirty="0"/>
              <a:t>pianist’s</a:t>
            </a:r>
            <a:r>
              <a:rPr lang="en-US" dirty="0"/>
              <a:t> perspective in mind.</a:t>
            </a:r>
          </a:p>
          <a:p>
            <a:pPr lvl="1"/>
            <a:r>
              <a:rPr lang="en-US" dirty="0"/>
              <a:t>As </a:t>
            </a:r>
            <a:r>
              <a:rPr lang="en-US" u="sng" dirty="0"/>
              <a:t>pianists</a:t>
            </a:r>
            <a:r>
              <a:rPr lang="en-US" dirty="0"/>
              <a:t>, we need to keep the </a:t>
            </a:r>
            <a:r>
              <a:rPr lang="en-US" u="sng" dirty="0"/>
              <a:t>singer’s</a:t>
            </a:r>
            <a:r>
              <a:rPr lang="en-US" dirty="0"/>
              <a:t> perspective in mind.</a:t>
            </a:r>
          </a:p>
        </p:txBody>
      </p:sp>
    </p:spTree>
    <p:extLst>
      <p:ext uri="{BB962C8B-B14F-4D97-AF65-F5344CB8AC3E}">
        <p14:creationId xmlns:p14="http://schemas.microsoft.com/office/powerpoint/2010/main" val="131493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B4A4-60A2-E35F-EA2E-5FA67A20BA4A}"/>
              </a:ext>
            </a:extLst>
          </p:cNvPr>
          <p:cNvSpPr>
            <a:spLocks noGrp="1"/>
          </p:cNvSpPr>
          <p:nvPr>
            <p:ph type="title"/>
          </p:nvPr>
        </p:nvSpPr>
        <p:spPr/>
        <p:txBody>
          <a:bodyPr/>
          <a:lstStyle/>
          <a:p>
            <a:r>
              <a:rPr lang="en-US" dirty="0"/>
              <a:t>How do we provide piano support?</a:t>
            </a:r>
          </a:p>
        </p:txBody>
      </p:sp>
      <p:sp>
        <p:nvSpPr>
          <p:cNvPr id="3" name="Content Placeholder 2">
            <a:extLst>
              <a:ext uri="{FF2B5EF4-FFF2-40B4-BE49-F238E27FC236}">
                <a16:creationId xmlns:a16="http://schemas.microsoft.com/office/drawing/2014/main" id="{FC147297-846A-6B56-34C4-AF81FB3F5CB2}"/>
              </a:ext>
            </a:extLst>
          </p:cNvPr>
          <p:cNvSpPr>
            <a:spLocks noGrp="1"/>
          </p:cNvSpPr>
          <p:nvPr>
            <p:ph idx="1"/>
          </p:nvPr>
        </p:nvSpPr>
        <p:spPr/>
        <p:txBody>
          <a:bodyPr/>
          <a:lstStyle/>
          <a:p>
            <a:r>
              <a:rPr lang="en-US" dirty="0"/>
              <a:t>It all starts with finding the best voicings for the job, in my opinion.</a:t>
            </a:r>
          </a:p>
          <a:p>
            <a:pPr marL="0" indent="0">
              <a:buNone/>
            </a:pPr>
            <a:endParaRPr lang="en-US" dirty="0"/>
          </a:p>
        </p:txBody>
      </p:sp>
      <p:pic>
        <p:nvPicPr>
          <p:cNvPr id="5" name="Picture 4" descr="Chart, box and whisker chart&#10;&#10;Description automatically generated">
            <a:extLst>
              <a:ext uri="{FF2B5EF4-FFF2-40B4-BE49-F238E27FC236}">
                <a16:creationId xmlns:a16="http://schemas.microsoft.com/office/drawing/2014/main" id="{DF2891C9-1E91-A399-CB66-10BE8F0EC285}"/>
              </a:ext>
            </a:extLst>
          </p:cNvPr>
          <p:cNvPicPr>
            <a:picLocks noChangeAspect="1"/>
          </p:cNvPicPr>
          <p:nvPr/>
        </p:nvPicPr>
        <p:blipFill>
          <a:blip r:embed="rId2"/>
          <a:stretch>
            <a:fillRect/>
          </a:stretch>
        </p:blipFill>
        <p:spPr>
          <a:xfrm>
            <a:off x="1827420" y="3087698"/>
            <a:ext cx="7772400" cy="2932102"/>
          </a:xfrm>
          <a:prstGeom prst="rect">
            <a:avLst/>
          </a:prstGeom>
        </p:spPr>
      </p:pic>
    </p:spTree>
    <p:extLst>
      <p:ext uri="{BB962C8B-B14F-4D97-AF65-F5344CB8AC3E}">
        <p14:creationId xmlns:p14="http://schemas.microsoft.com/office/powerpoint/2010/main" val="412565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53F7-37D8-F4A2-C2DF-9171C98C677B}"/>
              </a:ext>
            </a:extLst>
          </p:cNvPr>
          <p:cNvSpPr>
            <a:spLocks noGrp="1"/>
          </p:cNvSpPr>
          <p:nvPr>
            <p:ph type="title"/>
          </p:nvPr>
        </p:nvSpPr>
        <p:spPr/>
        <p:txBody>
          <a:bodyPr/>
          <a:lstStyle/>
          <a:p>
            <a:r>
              <a:rPr lang="en-US" dirty="0"/>
              <a:t>Developing walking bass lines</a:t>
            </a:r>
          </a:p>
        </p:txBody>
      </p:sp>
      <p:pic>
        <p:nvPicPr>
          <p:cNvPr id="5" name="Content Placeholder 4" descr="A picture containing text, antenna&#10;&#10;Description automatically generated">
            <a:extLst>
              <a:ext uri="{FF2B5EF4-FFF2-40B4-BE49-F238E27FC236}">
                <a16:creationId xmlns:a16="http://schemas.microsoft.com/office/drawing/2014/main" id="{3D221717-D730-A864-5D67-0E467E598034}"/>
              </a:ext>
            </a:extLst>
          </p:cNvPr>
          <p:cNvPicPr>
            <a:picLocks noGrp="1" noChangeAspect="1"/>
          </p:cNvPicPr>
          <p:nvPr>
            <p:ph idx="1"/>
          </p:nvPr>
        </p:nvPicPr>
        <p:blipFill>
          <a:blip r:embed="rId2"/>
          <a:stretch>
            <a:fillRect/>
          </a:stretch>
        </p:blipFill>
        <p:spPr>
          <a:xfrm>
            <a:off x="2771480" y="2603500"/>
            <a:ext cx="5593353" cy="3416300"/>
          </a:xfrm>
        </p:spPr>
      </p:pic>
    </p:spTree>
    <p:extLst>
      <p:ext uri="{BB962C8B-B14F-4D97-AF65-F5344CB8AC3E}">
        <p14:creationId xmlns:p14="http://schemas.microsoft.com/office/powerpoint/2010/main" val="48043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B51B-EE56-76D4-F011-E39134B82386}"/>
              </a:ext>
            </a:extLst>
          </p:cNvPr>
          <p:cNvSpPr>
            <a:spLocks noGrp="1"/>
          </p:cNvSpPr>
          <p:nvPr>
            <p:ph type="title"/>
          </p:nvPr>
        </p:nvSpPr>
        <p:spPr/>
        <p:txBody>
          <a:bodyPr/>
          <a:lstStyle/>
          <a:p>
            <a:r>
              <a:rPr lang="en-US" dirty="0"/>
              <a:t>Other key principles for pianists</a:t>
            </a:r>
          </a:p>
        </p:txBody>
      </p:sp>
      <p:sp>
        <p:nvSpPr>
          <p:cNvPr id="3" name="Content Placeholder 2">
            <a:extLst>
              <a:ext uri="{FF2B5EF4-FFF2-40B4-BE49-F238E27FC236}">
                <a16:creationId xmlns:a16="http://schemas.microsoft.com/office/drawing/2014/main" id="{40C11FAA-5625-8EB8-CD21-9004DE5498E2}"/>
              </a:ext>
            </a:extLst>
          </p:cNvPr>
          <p:cNvSpPr>
            <a:spLocks noGrp="1"/>
          </p:cNvSpPr>
          <p:nvPr>
            <p:ph idx="1"/>
          </p:nvPr>
        </p:nvSpPr>
        <p:spPr/>
        <p:txBody>
          <a:bodyPr/>
          <a:lstStyle/>
          <a:p>
            <a:r>
              <a:rPr lang="en-US" dirty="0"/>
              <a:t>Put walking bass lines </a:t>
            </a:r>
            <a:r>
              <a:rPr lang="en-US" u="sng" dirty="0"/>
              <a:t>in the bass</a:t>
            </a:r>
            <a:r>
              <a:rPr lang="en-US" dirty="0"/>
              <a:t>.</a:t>
            </a:r>
          </a:p>
          <a:p>
            <a:r>
              <a:rPr lang="en-US" dirty="0"/>
              <a:t>Know the lyrics.</a:t>
            </a:r>
          </a:p>
          <a:p>
            <a:r>
              <a:rPr lang="en-US" dirty="0"/>
              <a:t>Develop a consistent set of “core voicings” that align well with the melody.</a:t>
            </a:r>
          </a:p>
          <a:p>
            <a:endParaRPr lang="en-US" dirty="0"/>
          </a:p>
          <a:p>
            <a:r>
              <a:rPr lang="en-US" i="1" dirty="0"/>
              <a:t>Please look at core voicings for “Our Love Is Here To Stay” on page 4 of the handout.</a:t>
            </a:r>
          </a:p>
        </p:txBody>
      </p:sp>
    </p:spTree>
    <p:extLst>
      <p:ext uri="{BB962C8B-B14F-4D97-AF65-F5344CB8AC3E}">
        <p14:creationId xmlns:p14="http://schemas.microsoft.com/office/powerpoint/2010/main" val="420766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E51-40D6-0EAA-FB98-89D23B7D7278}"/>
              </a:ext>
            </a:extLst>
          </p:cNvPr>
          <p:cNvSpPr>
            <a:spLocks noGrp="1"/>
          </p:cNvSpPr>
          <p:nvPr>
            <p:ph type="title"/>
          </p:nvPr>
        </p:nvSpPr>
        <p:spPr/>
        <p:txBody>
          <a:bodyPr/>
          <a:lstStyle/>
          <a:p>
            <a:r>
              <a:rPr lang="en-US" dirty="0"/>
              <a:t>What are the singer’s responsibilities?</a:t>
            </a:r>
          </a:p>
        </p:txBody>
      </p:sp>
      <p:sp>
        <p:nvSpPr>
          <p:cNvPr id="3" name="Content Placeholder 2">
            <a:extLst>
              <a:ext uri="{FF2B5EF4-FFF2-40B4-BE49-F238E27FC236}">
                <a16:creationId xmlns:a16="http://schemas.microsoft.com/office/drawing/2014/main" id="{0767C21E-0B1B-5183-F0BB-4947E39B717A}"/>
              </a:ext>
            </a:extLst>
          </p:cNvPr>
          <p:cNvSpPr>
            <a:spLocks noGrp="1"/>
          </p:cNvSpPr>
          <p:nvPr>
            <p:ph idx="1"/>
          </p:nvPr>
        </p:nvSpPr>
        <p:spPr/>
        <p:txBody>
          <a:bodyPr/>
          <a:lstStyle/>
          <a:p>
            <a:r>
              <a:rPr lang="en-US" dirty="0"/>
              <a:t>The first and most important thing: know the tune as well as the pianist does. Be a </a:t>
            </a:r>
            <a:r>
              <a:rPr lang="en-US" u="sng" dirty="0"/>
              <a:t>musician</a:t>
            </a:r>
            <a:r>
              <a:rPr lang="en-US" dirty="0"/>
              <a:t> who happens to use their voice as their instrument.</a:t>
            </a:r>
          </a:p>
          <a:p>
            <a:r>
              <a:rPr lang="en-US" dirty="0"/>
              <a:t>Five tips for success:</a:t>
            </a:r>
          </a:p>
          <a:p>
            <a:pPr lvl="1"/>
            <a:r>
              <a:rPr lang="en-US" dirty="0"/>
              <a:t>#1: Make the lyric the main thing!</a:t>
            </a:r>
          </a:p>
          <a:p>
            <a:pPr lvl="1"/>
            <a:r>
              <a:rPr lang="en-US" dirty="0"/>
              <a:t>#2: It’s a collaboration, not a vocal showcase.</a:t>
            </a:r>
          </a:p>
          <a:p>
            <a:pPr lvl="1"/>
            <a:r>
              <a:rPr lang="en-US" dirty="0"/>
              <a:t>#3: Keep the alterations to a minimum, unless you’ve worked together a lot.</a:t>
            </a:r>
          </a:p>
          <a:p>
            <a:pPr lvl="1"/>
            <a:r>
              <a:rPr lang="en-US" dirty="0"/>
              <a:t>#4: Make eye contact and be consistent with your gestures.</a:t>
            </a:r>
          </a:p>
          <a:p>
            <a:pPr lvl="1"/>
            <a:r>
              <a:rPr lang="en-US" dirty="0"/>
              <a:t>#5: Know what you intend to do during piano solos.</a:t>
            </a:r>
          </a:p>
          <a:p>
            <a:pPr lvl="1"/>
            <a:endParaRPr lang="en-US" dirty="0"/>
          </a:p>
        </p:txBody>
      </p:sp>
    </p:spTree>
    <p:extLst>
      <p:ext uri="{BB962C8B-B14F-4D97-AF65-F5344CB8AC3E}">
        <p14:creationId xmlns:p14="http://schemas.microsoft.com/office/powerpoint/2010/main" val="13884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FE4F-A6D9-0016-2121-CB2438C4AD82}"/>
              </a:ext>
            </a:extLst>
          </p:cNvPr>
          <p:cNvSpPr>
            <a:spLocks noGrp="1"/>
          </p:cNvSpPr>
          <p:nvPr>
            <p:ph type="title"/>
          </p:nvPr>
        </p:nvSpPr>
        <p:spPr/>
        <p:txBody>
          <a:bodyPr/>
          <a:lstStyle/>
          <a:p>
            <a:r>
              <a:rPr lang="en-US" dirty="0"/>
              <a:t>Putting it all together…</a:t>
            </a:r>
          </a:p>
        </p:txBody>
      </p:sp>
      <p:sp>
        <p:nvSpPr>
          <p:cNvPr id="3" name="Content Placeholder 2">
            <a:extLst>
              <a:ext uri="{FF2B5EF4-FFF2-40B4-BE49-F238E27FC236}">
                <a16:creationId xmlns:a16="http://schemas.microsoft.com/office/drawing/2014/main" id="{82EE65D6-0217-DA7C-3F5F-C29B207FF8EE}"/>
              </a:ext>
            </a:extLst>
          </p:cNvPr>
          <p:cNvSpPr>
            <a:spLocks noGrp="1"/>
          </p:cNvSpPr>
          <p:nvPr>
            <p:ph idx="1"/>
          </p:nvPr>
        </p:nvSpPr>
        <p:spPr/>
        <p:txBody>
          <a:bodyPr>
            <a:normAutofit fontScale="92500" lnSpcReduction="20000"/>
          </a:bodyPr>
          <a:lstStyle/>
          <a:p>
            <a:r>
              <a:rPr lang="en-US" i="1" dirty="0"/>
              <a:t>Please tun to page 8 of the handout to observe ways in which the voice and piano can begin to effectively interact with each other.</a:t>
            </a:r>
          </a:p>
          <a:p>
            <a:r>
              <a:rPr lang="en-US" i="1" dirty="0"/>
              <a:t>Then, please look at pages 11-14 in the handout to view how an experienced piano/vocal duo might play off each other on “Our Love Is Here To Stay.”</a:t>
            </a:r>
          </a:p>
          <a:p>
            <a:endParaRPr lang="en-US" i="1" dirty="0"/>
          </a:p>
          <a:p>
            <a:r>
              <a:rPr lang="en-US" dirty="0"/>
              <a:t>Rubato ballads: they are awesome, and they are terrifying. It’s about give-and-take and emphasis on the lyric.</a:t>
            </a:r>
          </a:p>
          <a:p>
            <a:r>
              <a:rPr lang="en-US" dirty="0"/>
              <a:t>Embrace the principle of </a:t>
            </a:r>
            <a:r>
              <a:rPr lang="en-US" u="sng" dirty="0"/>
              <a:t>intentionality</a:t>
            </a:r>
            <a:r>
              <a:rPr lang="en-US" dirty="0"/>
              <a:t>: there needs to be a reason </a:t>
            </a:r>
            <a:r>
              <a:rPr lang="en-US" u="sng" dirty="0"/>
              <a:t>why</a:t>
            </a:r>
            <a:r>
              <a:rPr lang="en-US" dirty="0"/>
              <a:t> things are being done.</a:t>
            </a:r>
          </a:p>
          <a:p>
            <a:pPr marL="0" indent="0">
              <a:buNone/>
            </a:pPr>
            <a:endParaRPr lang="en-US" dirty="0"/>
          </a:p>
          <a:p>
            <a:r>
              <a:rPr lang="en-US" dirty="0"/>
              <a:t>But first…</a:t>
            </a:r>
          </a:p>
        </p:txBody>
      </p:sp>
    </p:spTree>
    <p:extLst>
      <p:ext uri="{BB962C8B-B14F-4D97-AF65-F5344CB8AC3E}">
        <p14:creationId xmlns:p14="http://schemas.microsoft.com/office/powerpoint/2010/main" val="368157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E416-8B9B-8BC0-B053-6F0E2AE74D2C}"/>
              </a:ext>
            </a:extLst>
          </p:cNvPr>
          <p:cNvSpPr>
            <a:spLocks noGrp="1"/>
          </p:cNvSpPr>
          <p:nvPr>
            <p:ph type="title"/>
          </p:nvPr>
        </p:nvSpPr>
        <p:spPr/>
        <p:txBody>
          <a:bodyPr/>
          <a:lstStyle/>
          <a:p>
            <a:r>
              <a:rPr lang="en-US" dirty="0"/>
              <a:t>Dear Pianists…</a:t>
            </a:r>
          </a:p>
        </p:txBody>
      </p:sp>
      <p:pic>
        <p:nvPicPr>
          <p:cNvPr id="5" name="Content Placeholder 4" descr="Diagram&#10;&#10;Description automatically generated">
            <a:extLst>
              <a:ext uri="{FF2B5EF4-FFF2-40B4-BE49-F238E27FC236}">
                <a16:creationId xmlns:a16="http://schemas.microsoft.com/office/drawing/2014/main" id="{C7B88377-AC61-7A4A-5775-38D73D3152F9}"/>
              </a:ext>
            </a:extLst>
          </p:cNvPr>
          <p:cNvPicPr>
            <a:picLocks noGrp="1" noChangeAspect="1"/>
          </p:cNvPicPr>
          <p:nvPr>
            <p:ph idx="1"/>
          </p:nvPr>
        </p:nvPicPr>
        <p:blipFill>
          <a:blip r:embed="rId2"/>
          <a:stretch>
            <a:fillRect/>
          </a:stretch>
        </p:blipFill>
        <p:spPr>
          <a:xfrm>
            <a:off x="1155700" y="2697337"/>
            <a:ext cx="8824913" cy="3228626"/>
          </a:xfrm>
        </p:spPr>
      </p:pic>
    </p:spTree>
    <p:extLst>
      <p:ext uri="{BB962C8B-B14F-4D97-AF65-F5344CB8AC3E}">
        <p14:creationId xmlns:p14="http://schemas.microsoft.com/office/powerpoint/2010/main" val="25867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EB16-8240-2B1D-4C54-79D2FF0B5BBB}"/>
              </a:ext>
            </a:extLst>
          </p:cNvPr>
          <p:cNvSpPr>
            <a:spLocks noGrp="1"/>
          </p:cNvSpPr>
          <p:nvPr>
            <p:ph type="title"/>
          </p:nvPr>
        </p:nvSpPr>
        <p:spPr/>
        <p:txBody>
          <a:bodyPr/>
          <a:lstStyle/>
          <a:p>
            <a:r>
              <a:rPr lang="en-US" dirty="0"/>
              <a:t>A bit more on ballads (for pianists)</a:t>
            </a:r>
          </a:p>
        </p:txBody>
      </p:sp>
      <p:pic>
        <p:nvPicPr>
          <p:cNvPr id="5" name="Content Placeholder 4" descr="Diagram&#10;&#10;Description automatically generated with low confidence">
            <a:extLst>
              <a:ext uri="{FF2B5EF4-FFF2-40B4-BE49-F238E27FC236}">
                <a16:creationId xmlns:a16="http://schemas.microsoft.com/office/drawing/2014/main" id="{6BB9B7A4-8E26-CD08-C578-31A7A1F41A40}"/>
              </a:ext>
            </a:extLst>
          </p:cNvPr>
          <p:cNvPicPr>
            <a:picLocks noGrp="1" noChangeAspect="1"/>
          </p:cNvPicPr>
          <p:nvPr>
            <p:ph idx="1"/>
          </p:nvPr>
        </p:nvPicPr>
        <p:blipFill>
          <a:blip r:embed="rId2"/>
          <a:stretch>
            <a:fillRect/>
          </a:stretch>
        </p:blipFill>
        <p:spPr>
          <a:xfrm>
            <a:off x="3286068" y="2603500"/>
            <a:ext cx="4564176" cy="3416300"/>
          </a:xfrm>
        </p:spPr>
      </p:pic>
    </p:spTree>
    <p:extLst>
      <p:ext uri="{BB962C8B-B14F-4D97-AF65-F5344CB8AC3E}">
        <p14:creationId xmlns:p14="http://schemas.microsoft.com/office/powerpoint/2010/main" val="2342625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35</TotalTime>
  <Words>547</Words>
  <Application>Microsoft Macintosh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Sing Like a Pianist, Play Like a Singer</vt:lpstr>
      <vt:lpstr>Sing like a pianist? Play like a singer?</vt:lpstr>
      <vt:lpstr>How do we provide piano support?</vt:lpstr>
      <vt:lpstr>Developing walking bass lines</vt:lpstr>
      <vt:lpstr>Other key principles for pianists</vt:lpstr>
      <vt:lpstr>What are the singer’s responsibilities?</vt:lpstr>
      <vt:lpstr>Putting it all together…</vt:lpstr>
      <vt:lpstr>Dear Pianists…</vt:lpstr>
      <vt:lpstr>A bit more on ballads (for pianists)</vt:lpstr>
      <vt:lpstr>Bringing things to a close…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 Like a Pianist, Play Like a Singer</dc:title>
  <dc:creator>Justin Binek</dc:creator>
  <cp:lastModifiedBy>Justin Binek</cp:lastModifiedBy>
  <cp:revision>6</cp:revision>
  <dcterms:created xsi:type="dcterms:W3CDTF">2022-11-28T19:34:27Z</dcterms:created>
  <dcterms:modified xsi:type="dcterms:W3CDTF">2022-12-09T20:49:05Z</dcterms:modified>
</cp:coreProperties>
</file>