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7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65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8"/>
    <p:restoredTop sz="94655"/>
  </p:normalViewPr>
  <p:slideViewPr>
    <p:cSldViewPr snapToGrid="0" snapToObjects="1">
      <p:cViewPr varScale="1">
        <p:scale>
          <a:sx n="85" d="100"/>
          <a:sy n="85" d="100"/>
        </p:scale>
        <p:origin x="2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justinbinek/Desktop/Ella%20Dissertation%20Current/Scat%20Sta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justinbinek/Desktop/Ella%20Dissertation%20Current/Scat%20Sta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justinbinek/Desktop/Ella%20Dissertation%20Current/Scat%20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The</a:t>
            </a:r>
            <a:r>
              <a:rPr lang="en-US" baseline="0" dirty="0" smtClean="0"/>
              <a:t> Shift In Ella Fitzgerald’s Syllabic Vocabulary Between 1945 and 1947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Pre-1947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Ah</c:v>
                </c:pt>
                <c:pt idx="1">
                  <c:v>Bah</c:v>
                </c:pt>
                <c:pt idx="2">
                  <c:v>Bee</c:v>
                </c:pt>
                <c:pt idx="3">
                  <c:v>Beh/Bey</c:v>
                </c:pt>
                <c:pt idx="4">
                  <c:v>Bih</c:v>
                </c:pt>
                <c:pt idx="5">
                  <c:v>Boo/Booh</c:v>
                </c:pt>
                <c:pt idx="6">
                  <c:v>Boy</c:v>
                </c:pt>
                <c:pt idx="7">
                  <c:v>Dee</c:v>
                </c:pt>
                <c:pt idx="8">
                  <c:v>Dih</c:v>
                </c:pt>
                <c:pt idx="9">
                  <c:v>Dl</c:v>
                </c:pt>
                <c:pt idx="10">
                  <c:v>Dn</c:v>
                </c:pt>
                <c:pt idx="11">
                  <c:v>Doo/Dooh</c:v>
                </c:pt>
                <c:pt idx="12">
                  <c:v>Ee</c:v>
                </c:pt>
                <c:pt idx="13">
                  <c:v>Ih</c:v>
                </c:pt>
                <c:pt idx="14">
                  <c:v>Nah</c:v>
                </c:pt>
                <c:pt idx="15">
                  <c:v>Oh</c:v>
                </c:pt>
                <c:pt idx="16">
                  <c:v>Oo/Ooh</c:v>
                </c:pt>
                <c:pt idx="17">
                  <c:v>Arco Bass</c:v>
                </c:pt>
                <c:pt idx="18">
                  <c:v>B Onsets</c:v>
                </c:pt>
                <c:pt idx="19">
                  <c:v>D Onsets</c:v>
                </c:pt>
                <c:pt idx="20">
                  <c:v>Vowel/Glottal Onsets</c:v>
                </c:pt>
              </c:strCache>
            </c:strRef>
          </c:cat>
          <c:val>
            <c:numRef>
              <c:f>Sheet1!$B$2:$B$22</c:f>
              <c:numCache>
                <c:formatCode>0.00%</c:formatCode>
                <c:ptCount val="21"/>
                <c:pt idx="1">
                  <c:v>0.03</c:v>
                </c:pt>
                <c:pt idx="2">
                  <c:v>0.04</c:v>
                </c:pt>
                <c:pt idx="5">
                  <c:v>0.099</c:v>
                </c:pt>
                <c:pt idx="6">
                  <c:v>0.025</c:v>
                </c:pt>
                <c:pt idx="7">
                  <c:v>0.088</c:v>
                </c:pt>
                <c:pt idx="8">
                  <c:v>0.037</c:v>
                </c:pt>
                <c:pt idx="9">
                  <c:v>0.091</c:v>
                </c:pt>
                <c:pt idx="11">
                  <c:v>0.062</c:v>
                </c:pt>
                <c:pt idx="14">
                  <c:v>0.022</c:v>
                </c:pt>
                <c:pt idx="16">
                  <c:v>0.089</c:v>
                </c:pt>
                <c:pt idx="18">
                  <c:v>0.3</c:v>
                </c:pt>
                <c:pt idx="19">
                  <c:v>0.391</c:v>
                </c:pt>
                <c:pt idx="20">
                  <c:v>0.197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Lady/How High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Ah</c:v>
                </c:pt>
                <c:pt idx="1">
                  <c:v>Bah</c:v>
                </c:pt>
                <c:pt idx="2">
                  <c:v>Bee</c:v>
                </c:pt>
                <c:pt idx="3">
                  <c:v>Beh/Bey</c:v>
                </c:pt>
                <c:pt idx="4">
                  <c:v>Bih</c:v>
                </c:pt>
                <c:pt idx="5">
                  <c:v>Boo/Booh</c:v>
                </c:pt>
                <c:pt idx="6">
                  <c:v>Boy</c:v>
                </c:pt>
                <c:pt idx="7">
                  <c:v>Dee</c:v>
                </c:pt>
                <c:pt idx="8">
                  <c:v>Dih</c:v>
                </c:pt>
                <c:pt idx="9">
                  <c:v>Dl</c:v>
                </c:pt>
                <c:pt idx="10">
                  <c:v>Dn</c:v>
                </c:pt>
                <c:pt idx="11">
                  <c:v>Doo/Dooh</c:v>
                </c:pt>
                <c:pt idx="12">
                  <c:v>Ee</c:v>
                </c:pt>
                <c:pt idx="13">
                  <c:v>Ih</c:v>
                </c:pt>
                <c:pt idx="14">
                  <c:v>Nah</c:v>
                </c:pt>
                <c:pt idx="15">
                  <c:v>Oh</c:v>
                </c:pt>
                <c:pt idx="16">
                  <c:v>Oo/Ooh</c:v>
                </c:pt>
                <c:pt idx="17">
                  <c:v>Arco Bass</c:v>
                </c:pt>
                <c:pt idx="18">
                  <c:v>B Onsets</c:v>
                </c:pt>
                <c:pt idx="19">
                  <c:v>D Onsets</c:v>
                </c:pt>
                <c:pt idx="20">
                  <c:v>Vowel/Glottal Onsets</c:v>
                </c:pt>
              </c:strCache>
            </c:strRef>
          </c:cat>
          <c:val>
            <c:numRef>
              <c:f>Sheet1!$C$2:$C$22</c:f>
              <c:numCache>
                <c:formatCode>0.00%</c:formatCode>
                <c:ptCount val="21"/>
                <c:pt idx="0">
                  <c:v>0.054</c:v>
                </c:pt>
                <c:pt idx="1">
                  <c:v>0.041</c:v>
                </c:pt>
                <c:pt idx="2">
                  <c:v>0.057</c:v>
                </c:pt>
                <c:pt idx="3">
                  <c:v>0.024</c:v>
                </c:pt>
                <c:pt idx="4">
                  <c:v>0.039</c:v>
                </c:pt>
                <c:pt idx="5">
                  <c:v>0.027</c:v>
                </c:pt>
                <c:pt idx="7">
                  <c:v>0.098</c:v>
                </c:pt>
                <c:pt idx="8">
                  <c:v>0.045</c:v>
                </c:pt>
                <c:pt idx="9">
                  <c:v>0.1</c:v>
                </c:pt>
                <c:pt idx="10">
                  <c:v>0.037</c:v>
                </c:pt>
                <c:pt idx="11">
                  <c:v>0.065</c:v>
                </c:pt>
                <c:pt idx="12">
                  <c:v>0.022</c:v>
                </c:pt>
                <c:pt idx="13">
                  <c:v>0.024</c:v>
                </c:pt>
                <c:pt idx="15">
                  <c:v>0.027</c:v>
                </c:pt>
                <c:pt idx="16">
                  <c:v>0.095</c:v>
                </c:pt>
                <c:pt idx="17">
                  <c:v>0.023</c:v>
                </c:pt>
                <c:pt idx="18">
                  <c:v>0.224</c:v>
                </c:pt>
                <c:pt idx="19">
                  <c:v>0.418</c:v>
                </c:pt>
                <c:pt idx="20">
                  <c:v>0.259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684020592"/>
        <c:axId val="-683897712"/>
      </c:barChart>
      <c:catAx>
        <c:axId val="-68402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83897712"/>
        <c:crosses val="autoZero"/>
        <c:auto val="1"/>
        <c:lblAlgn val="ctr"/>
        <c:lblOffset val="100"/>
        <c:noMultiLvlLbl val="0"/>
      </c:catAx>
      <c:valAx>
        <c:axId val="-68389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84020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Ella Fitzgerald’s Bebop Vocabulary, 1947-1952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Sheet2!$A$1:$A$15</c:f>
              <c:strCache>
                <c:ptCount val="15"/>
                <c:pt idx="0">
                  <c:v>Ah</c:v>
                </c:pt>
                <c:pt idx="1">
                  <c:v>Bah</c:v>
                </c:pt>
                <c:pt idx="2">
                  <c:v>Bee</c:v>
                </c:pt>
                <c:pt idx="3">
                  <c:v>Bih</c:v>
                </c:pt>
                <c:pt idx="4">
                  <c:v>Boo/Booh</c:v>
                </c:pt>
                <c:pt idx="5">
                  <c:v>Dah</c:v>
                </c:pt>
                <c:pt idx="6">
                  <c:v>Dee</c:v>
                </c:pt>
                <c:pt idx="7">
                  <c:v>Dih</c:v>
                </c:pt>
                <c:pt idx="8">
                  <c:v>Dl</c:v>
                </c:pt>
                <c:pt idx="9">
                  <c:v>Dn</c:v>
                </c:pt>
                <c:pt idx="10">
                  <c:v>Doo/Dooh</c:v>
                </c:pt>
                <c:pt idx="11">
                  <c:v>Ee</c:v>
                </c:pt>
                <c:pt idx="12">
                  <c:v>Ih</c:v>
                </c:pt>
                <c:pt idx="13">
                  <c:v>Oh</c:v>
                </c:pt>
                <c:pt idx="14">
                  <c:v>Oo/Ooh</c:v>
                </c:pt>
              </c:strCache>
            </c:strRef>
          </c:cat>
          <c:val>
            <c:numRef>
              <c:f>Sheet2!$B$1:$B$15</c:f>
              <c:numCache>
                <c:formatCode>0.00%</c:formatCode>
                <c:ptCount val="15"/>
                <c:pt idx="0">
                  <c:v>0.035</c:v>
                </c:pt>
                <c:pt idx="1">
                  <c:v>0.043</c:v>
                </c:pt>
                <c:pt idx="2">
                  <c:v>0.052</c:v>
                </c:pt>
                <c:pt idx="3">
                  <c:v>0.036</c:v>
                </c:pt>
                <c:pt idx="4">
                  <c:v>0.03</c:v>
                </c:pt>
                <c:pt idx="5">
                  <c:v>0.02</c:v>
                </c:pt>
                <c:pt idx="6">
                  <c:v>0.081</c:v>
                </c:pt>
                <c:pt idx="7">
                  <c:v>0.069</c:v>
                </c:pt>
                <c:pt idx="8">
                  <c:v>0.063</c:v>
                </c:pt>
                <c:pt idx="9">
                  <c:v>0.067</c:v>
                </c:pt>
                <c:pt idx="10">
                  <c:v>0.136</c:v>
                </c:pt>
                <c:pt idx="11">
                  <c:v>0.021</c:v>
                </c:pt>
                <c:pt idx="12">
                  <c:v>0.022</c:v>
                </c:pt>
                <c:pt idx="13">
                  <c:v>0.022</c:v>
                </c:pt>
                <c:pt idx="14">
                  <c:v>0.076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638442656"/>
        <c:axId val="-638437968"/>
      </c:barChart>
      <c:catAx>
        <c:axId val="-63844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38437968"/>
        <c:crosses val="autoZero"/>
        <c:auto val="1"/>
        <c:lblAlgn val="ctr"/>
        <c:lblOffset val="100"/>
        <c:noMultiLvlLbl val="0"/>
      </c:catAx>
      <c:valAx>
        <c:axId val="-63843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3844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“Common Practice” Ella Fitzgerald</a:t>
            </a:r>
            <a:r>
              <a:rPr lang="en-US" baseline="0" dirty="0" smtClean="0"/>
              <a:t> Syllabic Vocabulary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Sheet3!$A$1:$A$13</c:f>
              <c:strCache>
                <c:ptCount val="13"/>
                <c:pt idx="0">
                  <c:v>Bah</c:v>
                </c:pt>
                <c:pt idx="1">
                  <c:v>Bee</c:v>
                </c:pt>
                <c:pt idx="2">
                  <c:v>Bih</c:v>
                </c:pt>
                <c:pt idx="3">
                  <c:v>Boo/Booh</c:v>
                </c:pt>
                <c:pt idx="4">
                  <c:v>Br (flip /r/)</c:v>
                </c:pt>
                <c:pt idx="5">
                  <c:v>Dah</c:v>
                </c:pt>
                <c:pt idx="6">
                  <c:v>Dee</c:v>
                </c:pt>
                <c:pt idx="7">
                  <c:v>Dih</c:v>
                </c:pt>
                <c:pt idx="8">
                  <c:v>Dm</c:v>
                </c:pt>
                <c:pt idx="9">
                  <c:v>Dn</c:v>
                </c:pt>
                <c:pt idx="10">
                  <c:v>Doo/Dooh</c:v>
                </c:pt>
                <c:pt idx="11">
                  <c:v>Oo/Ooh</c:v>
                </c:pt>
                <c:pt idx="12">
                  <c:v>Yoo/Yooh</c:v>
                </c:pt>
              </c:strCache>
            </c:strRef>
          </c:cat>
          <c:val>
            <c:numRef>
              <c:f>Sheet3!$B$1:$B$13</c:f>
              <c:numCache>
                <c:formatCode>0.00%</c:formatCode>
                <c:ptCount val="13"/>
                <c:pt idx="0">
                  <c:v>0.039</c:v>
                </c:pt>
                <c:pt idx="1">
                  <c:v>0.06</c:v>
                </c:pt>
                <c:pt idx="2">
                  <c:v>0.04</c:v>
                </c:pt>
                <c:pt idx="3">
                  <c:v>0.114</c:v>
                </c:pt>
                <c:pt idx="4">
                  <c:v>0.023</c:v>
                </c:pt>
                <c:pt idx="5">
                  <c:v>0.024</c:v>
                </c:pt>
                <c:pt idx="6">
                  <c:v>0.052</c:v>
                </c:pt>
                <c:pt idx="7">
                  <c:v>0.068</c:v>
                </c:pt>
                <c:pt idx="8">
                  <c:v>0.02</c:v>
                </c:pt>
                <c:pt idx="9">
                  <c:v>0.069</c:v>
                </c:pt>
                <c:pt idx="10">
                  <c:v>0.207</c:v>
                </c:pt>
                <c:pt idx="11">
                  <c:v>0.068</c:v>
                </c:pt>
                <c:pt idx="12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641366080"/>
        <c:axId val="-641386128"/>
      </c:barChart>
      <c:catAx>
        <c:axId val="-64136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41386128"/>
        <c:crosses val="autoZero"/>
        <c:auto val="1"/>
        <c:lblAlgn val="ctr"/>
        <c:lblOffset val="100"/>
        <c:noMultiLvlLbl val="0"/>
      </c:catAx>
      <c:valAx>
        <c:axId val="-64138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4136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3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  <p:sldLayoutId id="2147484072" r:id="rId15"/>
    <p:sldLayoutId id="214748407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mailto:justinbinek@gmail.com" TargetMode="External"/><Relationship Id="rId5" Type="http://schemas.openxmlformats.org/officeDocument/2006/relationships/hyperlink" Target="mailto:jbinek@kckcc.edu" TargetMode="External"/><Relationship Id="rId6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chart" Target="../charts/chart1.xml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The Ella-</a:t>
            </a:r>
            <a:r>
              <a:rPr lang="en-US" sz="3600" b="1" dirty="0" err="1" smtClean="0"/>
              <a:t>Ments</a:t>
            </a:r>
            <a:r>
              <a:rPr lang="en-US" sz="3600" b="1" dirty="0" smtClean="0"/>
              <a:t> of Scat Articulation: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1800" b="1" dirty="0" smtClean="0"/>
              <a:t>Developing Syllabic Vocabulary</a:t>
            </a:r>
            <a:br>
              <a:rPr lang="en-US" sz="1800" b="1" dirty="0" smtClean="0"/>
            </a:br>
            <a:r>
              <a:rPr lang="en-US" sz="1800" b="1" dirty="0" smtClean="0"/>
              <a:t>Through Analysis and Application</a:t>
            </a:r>
            <a:br>
              <a:rPr lang="en-US" sz="1800" b="1" dirty="0" smtClean="0"/>
            </a:br>
            <a:r>
              <a:rPr lang="en-US" sz="1800" b="1" dirty="0" smtClean="0"/>
              <a:t>of Ella Fitzgerald’s Improvisational Concepts</a:t>
            </a:r>
            <a:br>
              <a:rPr lang="en-US" sz="18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 smtClean="0"/>
              <a:t>Presented with support from the Ella Fitzgerald Charitable Foundation</a:t>
            </a:r>
            <a:br>
              <a:rPr lang="en-US" sz="1200" b="1" dirty="0" smtClean="0"/>
            </a:br>
            <a:endParaRPr lang="en-US" sz="1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endParaRPr lang="en-US" b="1" dirty="0" smtClean="0">
              <a:solidFill>
                <a:schemeClr val="tx2"/>
              </a:solidFill>
            </a:endParaRP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Presenter: Justin Binek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Assistant Professor of Music Theory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Kansas City Kansas Community College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41" y="1801214"/>
            <a:ext cx="3657600" cy="1865380"/>
          </a:xfrm>
          <a:prstGeom prst="rect">
            <a:avLst/>
          </a:prstGeom>
        </p:spPr>
      </p:pic>
      <p:pic>
        <p:nvPicPr>
          <p:cNvPr id="4" name="1-15 How High The Mo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Assisting Our Students: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Developing Bebop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Analysis </a:t>
            </a:r>
            <a:r>
              <a:rPr lang="en-US" dirty="0"/>
              <a:t>of “Oh, Lady Be Good,” “How High the Moon,” bars 39-48 of “Rough Ridin</a:t>
            </a:r>
            <a:r>
              <a:rPr lang="en-US" dirty="0" smtClean="0"/>
              <a:t>’,” </a:t>
            </a:r>
            <a:r>
              <a:rPr lang="en-US" dirty="0"/>
              <a:t>and “Airmail Special” creates a template for Ella Fitzgerald’s Bebop </a:t>
            </a:r>
            <a:r>
              <a:rPr lang="en-US" dirty="0" smtClean="0"/>
              <a:t>Vocabulary, one that can assist our students in developing effective syllable combinations for faster tempos.</a:t>
            </a:r>
          </a:p>
          <a:p>
            <a:pPr lvl="1"/>
            <a:r>
              <a:rPr lang="en-US" dirty="0" smtClean="0"/>
              <a:t>Seven syllable groups (Doo/</a:t>
            </a:r>
            <a:r>
              <a:rPr lang="en-US" dirty="0" err="1" smtClean="0"/>
              <a:t>Dooh</a:t>
            </a:r>
            <a:r>
              <a:rPr lang="en-US" dirty="0" smtClean="0"/>
              <a:t>, Dee, </a:t>
            </a:r>
            <a:r>
              <a:rPr lang="en-US" dirty="0" err="1" smtClean="0"/>
              <a:t>Oo</a:t>
            </a:r>
            <a:r>
              <a:rPr lang="en-US" dirty="0" smtClean="0"/>
              <a:t>/Ooh, </a:t>
            </a:r>
            <a:r>
              <a:rPr lang="en-US" dirty="0" err="1" smtClean="0"/>
              <a:t>Dih</a:t>
            </a:r>
            <a:r>
              <a:rPr lang="en-US" dirty="0" smtClean="0"/>
              <a:t>, </a:t>
            </a:r>
            <a:r>
              <a:rPr lang="en-US" dirty="0" err="1" smtClean="0"/>
              <a:t>Dn</a:t>
            </a:r>
            <a:r>
              <a:rPr lang="en-US" dirty="0" smtClean="0"/>
              <a:t>, Dl, and Bee) account for over half of all syllabic content in these solos.</a:t>
            </a:r>
          </a:p>
          <a:p>
            <a:pPr lvl="1"/>
            <a:r>
              <a:rPr lang="en-US" dirty="0" smtClean="0"/>
              <a:t>Syllabic onsets: B dental 22.5%, D dental 48.9%, Vowel/Glottal 22.4%.</a:t>
            </a:r>
          </a:p>
          <a:p>
            <a:r>
              <a:rPr lang="en-US" dirty="0" smtClean="0"/>
              <a:t>Again, reiterating the </a:t>
            </a:r>
            <a:r>
              <a:rPr lang="en-US" dirty="0"/>
              <a:t>importance of trading/modeling – trade phrases with your students to model the syllabic concepts you would like them to build </a:t>
            </a:r>
            <a:r>
              <a:rPr lang="en-US" dirty="0" smtClean="0"/>
              <a:t>upon, and particularly the idea of modeling an emphasis in a dental D articulation driven by the tongue, not the jaw.</a:t>
            </a:r>
          </a:p>
          <a:p>
            <a:r>
              <a:rPr lang="en-US" dirty="0" smtClean="0"/>
              <a:t>Student demonstration: Michael Schley, developing bebop concepts.</a:t>
            </a:r>
            <a:endParaRPr lang="en-US" dirty="0"/>
          </a:p>
          <a:p>
            <a:endParaRPr lang="en-US" dirty="0"/>
          </a:p>
        </p:txBody>
      </p:sp>
      <p:pic>
        <p:nvPicPr>
          <p:cNvPr id="4" name="2-04 Airmail Speci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Dev-Ella-</a:t>
            </a:r>
            <a:r>
              <a:rPr lang="en-US" dirty="0" err="1" smtClean="0"/>
              <a:t>pment</a:t>
            </a:r>
            <a:r>
              <a:rPr lang="en-US" dirty="0" smtClean="0"/>
              <a:t> of Bebop Vocabulary</a:t>
            </a:r>
            <a:br>
              <a:rPr lang="en-US" dirty="0" smtClean="0"/>
            </a:br>
            <a:r>
              <a:rPr lang="en-US" sz="1800" dirty="0" smtClean="0"/>
              <a:t>(Sorry. I had to.)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502551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5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Assisting Our Students:</a:t>
            </a:r>
            <a:br>
              <a:rPr lang="en-US" dirty="0" smtClean="0"/>
            </a:br>
            <a:r>
              <a:rPr lang="en-US" dirty="0" smtClean="0"/>
              <a:t>Refining Scat Syllable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Conclusion #3: Analysis of the vocalized instrumentals of 1951 and 1952 (“Smooth Sailing,” “Airmail Special,” “Rough Ridin’,” and “Preview</a:t>
            </a:r>
            <a:r>
              <a:rPr lang="en-US" dirty="0" smtClean="0"/>
              <a:t>”) </a:t>
            </a:r>
            <a:r>
              <a:rPr lang="en-US" dirty="0"/>
              <a:t>identifies what is best described as “Common Practice Ella Fitzgerald” – the syllabic content that would define her scat solos for the rest of her career, and consequently provide a common practice template for </a:t>
            </a:r>
            <a:r>
              <a:rPr lang="en-US" dirty="0" smtClean="0"/>
              <a:t>our students to build upon and modify.</a:t>
            </a:r>
            <a:endParaRPr lang="en-US" dirty="0"/>
          </a:p>
          <a:p>
            <a:pPr lvl="1"/>
            <a:r>
              <a:rPr lang="en-US" dirty="0" smtClean="0"/>
              <a:t>Only five syllable </a:t>
            </a:r>
            <a:r>
              <a:rPr lang="en-US" dirty="0"/>
              <a:t>groups (Doo/</a:t>
            </a:r>
            <a:r>
              <a:rPr lang="en-US" dirty="0" err="1"/>
              <a:t>Dooh</a:t>
            </a:r>
            <a:r>
              <a:rPr lang="en-US" dirty="0"/>
              <a:t>, </a:t>
            </a:r>
            <a:r>
              <a:rPr lang="en-US" dirty="0" smtClean="0"/>
              <a:t>Boo/</a:t>
            </a:r>
            <a:r>
              <a:rPr lang="en-US" dirty="0" err="1" smtClean="0"/>
              <a:t>Booh</a:t>
            </a:r>
            <a:r>
              <a:rPr lang="en-US" dirty="0" smtClean="0"/>
              <a:t>, </a:t>
            </a:r>
            <a:r>
              <a:rPr lang="en-US" dirty="0" err="1" smtClean="0"/>
              <a:t>Dn</a:t>
            </a:r>
            <a:r>
              <a:rPr lang="en-US" dirty="0" smtClean="0"/>
              <a:t>, </a:t>
            </a:r>
            <a:r>
              <a:rPr lang="en-US" dirty="0" err="1" smtClean="0"/>
              <a:t>Dih</a:t>
            </a:r>
            <a:r>
              <a:rPr lang="en-US" dirty="0" smtClean="0"/>
              <a:t> and </a:t>
            </a:r>
            <a:r>
              <a:rPr lang="en-US" dirty="0" err="1" smtClean="0"/>
              <a:t>Oo</a:t>
            </a:r>
            <a:r>
              <a:rPr lang="en-US" dirty="0" smtClean="0"/>
              <a:t>/Ooh) </a:t>
            </a:r>
            <a:r>
              <a:rPr lang="en-US" dirty="0"/>
              <a:t>account for over half of all syllabic content in these solos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Most common syllable groups, in order of usage: </a:t>
            </a:r>
            <a:r>
              <a:rPr lang="en-US" dirty="0"/>
              <a:t>Doo/</a:t>
            </a:r>
            <a:r>
              <a:rPr lang="en-US" dirty="0" err="1"/>
              <a:t>Dooh</a:t>
            </a:r>
            <a:r>
              <a:rPr lang="en-US" dirty="0"/>
              <a:t>, Boo/</a:t>
            </a:r>
            <a:r>
              <a:rPr lang="en-US" dirty="0" err="1"/>
              <a:t>Booh</a:t>
            </a:r>
            <a:r>
              <a:rPr lang="en-US" dirty="0"/>
              <a:t>, </a:t>
            </a:r>
            <a:r>
              <a:rPr lang="en-US" dirty="0" err="1"/>
              <a:t>Dn</a:t>
            </a:r>
            <a:r>
              <a:rPr lang="en-US" dirty="0"/>
              <a:t>, </a:t>
            </a:r>
            <a:r>
              <a:rPr lang="en-US" dirty="0" err="1"/>
              <a:t>Dih</a:t>
            </a:r>
            <a:r>
              <a:rPr lang="en-US" dirty="0"/>
              <a:t> and </a:t>
            </a:r>
            <a:r>
              <a:rPr lang="en-US" dirty="0" err="1" smtClean="0"/>
              <a:t>Oo</a:t>
            </a:r>
            <a:r>
              <a:rPr lang="en-US" dirty="0" smtClean="0"/>
              <a:t>/Ooh, Bee, Dee, </a:t>
            </a:r>
            <a:r>
              <a:rPr lang="en-US" dirty="0" err="1" smtClean="0"/>
              <a:t>Bih</a:t>
            </a:r>
            <a:r>
              <a:rPr lang="en-US" dirty="0" smtClean="0"/>
              <a:t>, </a:t>
            </a:r>
            <a:r>
              <a:rPr lang="en-US" dirty="0" err="1" smtClean="0"/>
              <a:t>Yoo</a:t>
            </a:r>
            <a:r>
              <a:rPr lang="en-US" dirty="0" smtClean="0"/>
              <a:t>/</a:t>
            </a:r>
            <a:r>
              <a:rPr lang="en-US" dirty="0" err="1" smtClean="0"/>
              <a:t>Yooh</a:t>
            </a:r>
            <a:r>
              <a:rPr lang="en-US" dirty="0" smtClean="0"/>
              <a:t> Bah, Dah, Br (with a flipped /r/), and Dm.</a:t>
            </a:r>
            <a:endParaRPr lang="en-US" dirty="0"/>
          </a:p>
          <a:p>
            <a:pPr lvl="1"/>
            <a:r>
              <a:rPr lang="en-US" dirty="0"/>
              <a:t>Syllabic onsets: B dental </a:t>
            </a:r>
            <a:r>
              <a:rPr lang="en-US" dirty="0" smtClean="0"/>
              <a:t>26.6%, </a:t>
            </a:r>
            <a:r>
              <a:rPr lang="en-US" dirty="0"/>
              <a:t>D dental </a:t>
            </a:r>
            <a:r>
              <a:rPr lang="en-US" dirty="0" smtClean="0"/>
              <a:t>48.6%, </a:t>
            </a:r>
            <a:r>
              <a:rPr lang="en-US" dirty="0"/>
              <a:t>Vowel/Glottal </a:t>
            </a:r>
            <a:r>
              <a:rPr lang="en-US" dirty="0" smtClean="0"/>
              <a:t>11.8%, Y 5.9%.</a:t>
            </a:r>
          </a:p>
          <a:p>
            <a:r>
              <a:rPr lang="en-US" dirty="0" smtClean="0"/>
              <a:t>Once again</a:t>
            </a:r>
            <a:r>
              <a:rPr lang="en-US" dirty="0"/>
              <a:t>, reiterating the importance of trading/modeling – trade phrases with your students to model the syllabic concepts you would like them to build upon, and particularly the </a:t>
            </a:r>
            <a:r>
              <a:rPr lang="en-US" dirty="0" smtClean="0"/>
              <a:t>inclusion of Y as a syllabic onset (more commonly associated with Sarah Vaughan, but used by Ella quite a bit as well).</a:t>
            </a:r>
            <a:endParaRPr lang="en-US" dirty="0"/>
          </a:p>
          <a:p>
            <a:r>
              <a:rPr lang="en-US" dirty="0"/>
              <a:t>Student demonstration: </a:t>
            </a:r>
            <a:r>
              <a:rPr lang="en-US" dirty="0" smtClean="0"/>
              <a:t>Adam Bender, refining syllabic vocabulary.</a:t>
            </a:r>
            <a:endParaRPr lang="en-US" dirty="0"/>
          </a:p>
        </p:txBody>
      </p:sp>
      <p:pic>
        <p:nvPicPr>
          <p:cNvPr id="4" name="2-05 Rough Ridin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Establishing A Template</a:t>
            </a:r>
            <a:br>
              <a:rPr lang="en-US" dirty="0" smtClean="0"/>
            </a:br>
            <a:r>
              <a:rPr lang="en-US" dirty="0" smtClean="0"/>
              <a:t>For Improvisational Development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479479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703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 And Feedback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material presented in this workshop will be uploaded into a Google Drive file for purposes of sharing. If you would like the link, please email Justin at </a:t>
            </a:r>
            <a:r>
              <a:rPr lang="en-US" dirty="0" smtClean="0">
                <a:hlinkClick r:id="rId4"/>
              </a:rPr>
              <a:t>justinbinek@gmail.com</a:t>
            </a:r>
            <a:r>
              <a:rPr lang="en-US" dirty="0" smtClean="0"/>
              <a:t> or </a:t>
            </a:r>
            <a:r>
              <a:rPr lang="en-US" dirty="0" smtClean="0">
                <a:hlinkClick r:id="rId5"/>
              </a:rPr>
              <a:t>jbinek@kckcc.edu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research material from this presentation is expounded upon in far greater detail in Justin’s dissertation, “The evolution of Ella Fitzgerald’s syllabic choices in scat singing: a critical analysis of her Decca recordings, 1943-1952,” published online and freely available at the University of North Texas Digital Library of Theses and Dissertations</a:t>
            </a:r>
          </a:p>
          <a:p>
            <a:r>
              <a:rPr lang="en-US" dirty="0" smtClean="0"/>
              <a:t>Thanks to Kansas City Kansas Community College, particularly Dr. Jerry Pope (Dean of the Division of Arts and Humanities), Jim </a:t>
            </a:r>
            <a:r>
              <a:rPr lang="en-US" dirty="0" err="1" smtClean="0"/>
              <a:t>Mair</a:t>
            </a:r>
            <a:r>
              <a:rPr lang="en-US" dirty="0" smtClean="0"/>
              <a:t> (Head of Instrumental Music), John Stafford (Head of Vocal Music), and student demonstrators Taryn </a:t>
            </a:r>
            <a:r>
              <a:rPr lang="en-US" dirty="0" err="1" smtClean="0"/>
              <a:t>Remigio</a:t>
            </a:r>
            <a:r>
              <a:rPr lang="en-US" dirty="0" smtClean="0"/>
              <a:t>, Michael Schley, and Adam Bender.</a:t>
            </a:r>
          </a:p>
        </p:txBody>
      </p:sp>
      <p:pic>
        <p:nvPicPr>
          <p:cNvPr id="4" name="2-09 Previ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60413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Can We Use Ella Fitzgerald To Help Beginning Scat Singers?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Why Ella? And why analyze her syllabic choices?</a:t>
            </a:r>
            <a:endParaRPr lang="en-US" dirty="0"/>
          </a:p>
          <a:p>
            <a:pPr lvl="0"/>
            <a:r>
              <a:rPr lang="en-US" dirty="0"/>
              <a:t>Ella’s influence – </a:t>
            </a:r>
            <a:r>
              <a:rPr lang="en-US" dirty="0" smtClean="0"/>
              <a:t>she is commonly </a:t>
            </a:r>
            <a:r>
              <a:rPr lang="en-US" dirty="0"/>
              <a:t>praised as the greatest </a:t>
            </a:r>
            <a:r>
              <a:rPr lang="en-US" dirty="0" smtClean="0"/>
              <a:t>jazz vocal improviser.</a:t>
            </a:r>
          </a:p>
          <a:p>
            <a:pPr lvl="1"/>
            <a:r>
              <a:rPr lang="en-US" dirty="0" smtClean="0"/>
              <a:t>Critical commentaries, improvisational methods, reference books…</a:t>
            </a:r>
          </a:p>
          <a:p>
            <a:pPr lvl="1"/>
            <a:r>
              <a:rPr lang="en-US" dirty="0" smtClean="0"/>
              <a:t>Singers, including Annie </a:t>
            </a:r>
            <a:r>
              <a:rPr lang="en-US" dirty="0"/>
              <a:t>Ross, Jon Hendricks, Anita O’Day, </a:t>
            </a:r>
            <a:r>
              <a:rPr lang="en-US" dirty="0" smtClean="0"/>
              <a:t>Cassandra Wilson…</a:t>
            </a:r>
            <a:endParaRPr lang="en-US" dirty="0"/>
          </a:p>
          <a:p>
            <a:pPr lvl="0"/>
            <a:r>
              <a:rPr lang="en-US" dirty="0"/>
              <a:t>Why analyze the syllables?</a:t>
            </a:r>
          </a:p>
          <a:p>
            <a:pPr lvl="1"/>
            <a:r>
              <a:rPr lang="en-US" dirty="0"/>
              <a:t>Common complaint of beginning scat singers: </a:t>
            </a:r>
            <a:r>
              <a:rPr lang="en-US" dirty="0" smtClean="0"/>
              <a:t>they don’t </a:t>
            </a:r>
            <a:r>
              <a:rPr lang="en-US" dirty="0"/>
              <a:t>know what syllables to </a:t>
            </a:r>
            <a:r>
              <a:rPr lang="en-US" dirty="0" smtClean="0"/>
              <a:t>use.</a:t>
            </a:r>
            <a:endParaRPr lang="en-US" dirty="0"/>
          </a:p>
          <a:p>
            <a:pPr lvl="1"/>
            <a:r>
              <a:rPr lang="en-US" dirty="0"/>
              <a:t>Much has been written about Fitzgerald’s melodic and harmonic approach; little has been written about her syllabic </a:t>
            </a:r>
            <a:r>
              <a:rPr lang="en-US" dirty="0" smtClean="0"/>
              <a:t>approach.</a:t>
            </a:r>
            <a:endParaRPr lang="en-US" dirty="0"/>
          </a:p>
          <a:p>
            <a:pPr lvl="1"/>
            <a:r>
              <a:rPr lang="en-US" dirty="0"/>
              <a:t>Importance of syllabic choice to singers – timbre and </a:t>
            </a:r>
            <a:r>
              <a:rPr lang="en-US" dirty="0" smtClean="0"/>
              <a:t>articulation.</a:t>
            </a:r>
            <a:endParaRPr lang="en-US" dirty="0"/>
          </a:p>
          <a:p>
            <a:pPr lvl="0"/>
            <a:r>
              <a:rPr lang="en-US" dirty="0" smtClean="0"/>
              <a:t>Why did I choose to analyze Fitzgerald’s 1943-52 </a:t>
            </a:r>
            <a:r>
              <a:rPr lang="en-US" dirty="0"/>
              <a:t>Decca </a:t>
            </a:r>
            <a:r>
              <a:rPr lang="en-US" dirty="0" smtClean="0"/>
              <a:t>recordings when writing my dissertation?</a:t>
            </a:r>
            <a:endParaRPr lang="en-US" dirty="0"/>
          </a:p>
          <a:p>
            <a:pPr lvl="1"/>
            <a:r>
              <a:rPr lang="en-US" dirty="0" smtClean="0"/>
              <a:t>It’s a key developmental </a:t>
            </a:r>
            <a:r>
              <a:rPr lang="en-US" dirty="0"/>
              <a:t>period in her </a:t>
            </a:r>
            <a:r>
              <a:rPr lang="en-US" dirty="0" smtClean="0"/>
              <a:t>career (Fitzgerald recorded for Decca from 1939 to 1954).</a:t>
            </a:r>
            <a:endParaRPr lang="en-US" dirty="0"/>
          </a:p>
          <a:p>
            <a:pPr lvl="1"/>
            <a:r>
              <a:rPr lang="en-US" dirty="0" smtClean="0"/>
              <a:t>This period marks establishment </a:t>
            </a:r>
            <a:r>
              <a:rPr lang="en-US" dirty="0"/>
              <a:t>of her syllabic </a:t>
            </a:r>
            <a:r>
              <a:rPr lang="en-US" dirty="0" smtClean="0"/>
              <a:t>vocabulary.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Methodology And Research:</a:t>
            </a:r>
            <a:br>
              <a:rPr lang="en-US" dirty="0" smtClean="0"/>
            </a:br>
            <a:r>
              <a:rPr lang="en-US" dirty="0" smtClean="0"/>
              <a:t>Codifying The Language of Ella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dirty="0" smtClean="0"/>
              <a:t>In writing my dissertation, I presented analyses of transcriptions of thirteen classic Fitzgerald </a:t>
            </a:r>
            <a:r>
              <a:rPr lang="en-US" dirty="0"/>
              <a:t>solos, four of which I had transcribed </a:t>
            </a:r>
            <a:r>
              <a:rPr lang="en-US" dirty="0" smtClean="0"/>
              <a:t>previously.</a:t>
            </a:r>
            <a:endParaRPr lang="en-US" dirty="0"/>
          </a:p>
          <a:p>
            <a:pPr lvl="0"/>
            <a:r>
              <a:rPr lang="en-US" dirty="0"/>
              <a:t>Pre-1947 Background Fills: “Cow Cow Boogie” (1943), “Into Each Life, Some Rain Must Fall (1944), “It’s Only a Paper Moon” (1945</a:t>
            </a:r>
            <a:r>
              <a:rPr lang="en-US" dirty="0" smtClean="0"/>
              <a:t>).</a:t>
            </a:r>
            <a:endParaRPr lang="en-US" dirty="0"/>
          </a:p>
          <a:p>
            <a:pPr lvl="0"/>
            <a:r>
              <a:rPr lang="en-US" dirty="0" smtClean="0"/>
              <a:t>Pre-1947 Improvisation: “Flying </a:t>
            </a:r>
            <a:r>
              <a:rPr lang="en-US" dirty="0"/>
              <a:t>Home” (1945</a:t>
            </a:r>
            <a:r>
              <a:rPr lang="en-US" dirty="0" smtClean="0"/>
              <a:t>).</a:t>
            </a:r>
            <a:endParaRPr lang="en-US" dirty="0"/>
          </a:p>
          <a:p>
            <a:pPr lvl="0"/>
            <a:r>
              <a:rPr lang="en-US" dirty="0" smtClean="0"/>
              <a:t>Post-1947 Improvisation: “Oh</a:t>
            </a:r>
            <a:r>
              <a:rPr lang="en-US" dirty="0"/>
              <a:t>, Lady Be Good” and “How High the Moon” (1947</a:t>
            </a:r>
            <a:r>
              <a:rPr lang="en-US" dirty="0" smtClean="0"/>
              <a:t>).</a:t>
            </a:r>
            <a:endParaRPr lang="en-US" dirty="0"/>
          </a:p>
          <a:p>
            <a:pPr lvl="0"/>
            <a:r>
              <a:rPr lang="en-US" dirty="0"/>
              <a:t>Post-1947 Background Fills: “Basin Street Blues” (1949), “Dream a Little Dream of Me” (1950), and “Mr. Paganini” (1952</a:t>
            </a:r>
            <a:r>
              <a:rPr lang="en-US" dirty="0" smtClean="0"/>
              <a:t>).</a:t>
            </a:r>
            <a:endParaRPr lang="en-US" dirty="0"/>
          </a:p>
          <a:p>
            <a:pPr lvl="0"/>
            <a:r>
              <a:rPr lang="en-US" dirty="0"/>
              <a:t>Vocalized Instrumentals: “Smooth Sailing” (1951), “Airmail Special” (1952), “Rough Ridin’” (1952), and “Preview” (1952</a:t>
            </a:r>
            <a:r>
              <a:rPr lang="en-US" dirty="0" smtClean="0"/>
              <a:t>).</a:t>
            </a:r>
            <a:endParaRPr lang="en-US" dirty="0"/>
          </a:p>
          <a:p>
            <a:pPr lvl="0"/>
            <a:r>
              <a:rPr lang="en-US" dirty="0"/>
              <a:t>For each solo, and for specific </a:t>
            </a:r>
            <a:r>
              <a:rPr lang="en-US" dirty="0" smtClean="0"/>
              <a:t>groups:</a:t>
            </a:r>
            <a:endParaRPr lang="en-US" dirty="0"/>
          </a:p>
          <a:p>
            <a:pPr lvl="1"/>
            <a:r>
              <a:rPr lang="en-US" dirty="0"/>
              <a:t>Syllabic Tallies: individual totals and unique </a:t>
            </a:r>
            <a:r>
              <a:rPr lang="en-US" dirty="0" smtClean="0"/>
              <a:t>syllables.</a:t>
            </a:r>
            <a:endParaRPr lang="en-US" dirty="0"/>
          </a:p>
          <a:p>
            <a:pPr lvl="1"/>
            <a:r>
              <a:rPr lang="en-US" dirty="0"/>
              <a:t>Syllable Groups: collections of syllables with identical “roots” that make up more than 2% of the syllables used in any given solo or group of </a:t>
            </a:r>
            <a:r>
              <a:rPr lang="en-US" dirty="0" smtClean="0"/>
              <a:t>solos.</a:t>
            </a:r>
            <a:endParaRPr lang="en-US" dirty="0"/>
          </a:p>
          <a:p>
            <a:pPr lvl="1"/>
            <a:r>
              <a:rPr lang="en-US" dirty="0"/>
              <a:t>Examination of </a:t>
            </a:r>
            <a:r>
              <a:rPr lang="en-US" dirty="0" smtClean="0"/>
              <a:t>onset consonants and vowels.</a:t>
            </a:r>
            <a:endParaRPr lang="en-US" dirty="0"/>
          </a:p>
          <a:p>
            <a:pPr lvl="1"/>
            <a:r>
              <a:rPr lang="en-US" dirty="0"/>
              <a:t>Use of eighth note triplets (not counting hemiola figures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The Scat Syllable Oath Of Hipness</a:t>
            </a:r>
            <a:br>
              <a:rPr lang="en-US" dirty="0" smtClean="0"/>
            </a:br>
            <a:r>
              <a:rPr lang="en-US" sz="1800" dirty="0" smtClean="0"/>
              <a:t>*Please raise your right hand, and repeat the following after me: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I, [state your name], do solemnly swear;</a:t>
            </a:r>
          </a:p>
          <a:p>
            <a:r>
              <a:rPr lang="en-US" dirty="0" smtClean="0"/>
              <a:t>That I will never ever, ever, ever;</a:t>
            </a:r>
          </a:p>
          <a:p>
            <a:r>
              <a:rPr lang="en-US" dirty="0" smtClean="0"/>
              <a:t>Use the following syllables in an improvised scat solo:</a:t>
            </a:r>
          </a:p>
          <a:p>
            <a:r>
              <a:rPr lang="en-US" dirty="0" err="1" smtClean="0"/>
              <a:t>Shoobie</a:t>
            </a:r>
            <a:r>
              <a:rPr lang="en-US" dirty="0" smtClean="0"/>
              <a:t>-Doobie;</a:t>
            </a:r>
          </a:p>
          <a:p>
            <a:r>
              <a:rPr lang="en-US" dirty="0" err="1" smtClean="0"/>
              <a:t>Scoobie</a:t>
            </a:r>
            <a:r>
              <a:rPr lang="en-US" dirty="0" smtClean="0"/>
              <a:t>-Doobie;</a:t>
            </a:r>
          </a:p>
          <a:p>
            <a:r>
              <a:rPr lang="en-US" dirty="0" smtClean="0"/>
              <a:t>Wop, Bam, Bow;</a:t>
            </a:r>
          </a:p>
          <a:p>
            <a:r>
              <a:rPr lang="en-US" dirty="0" err="1" smtClean="0"/>
              <a:t>Zwee</a:t>
            </a:r>
            <a:r>
              <a:rPr lang="en-US" dirty="0" smtClean="0"/>
              <a:t>, </a:t>
            </a:r>
            <a:r>
              <a:rPr lang="en-US" dirty="0"/>
              <a:t>S</a:t>
            </a:r>
            <a:r>
              <a:rPr lang="en-US" dirty="0" smtClean="0"/>
              <a:t>quee;</a:t>
            </a:r>
          </a:p>
          <a:p>
            <a:r>
              <a:rPr lang="en-US" dirty="0" smtClean="0"/>
              <a:t>Scat, and (breathily) “</a:t>
            </a:r>
            <a:r>
              <a:rPr lang="en-US" dirty="0" err="1" smtClean="0"/>
              <a:t>Jazzzzzz</a:t>
            </a:r>
            <a:r>
              <a:rPr lang="en-US" dirty="0" smtClean="0"/>
              <a:t>…”</a:t>
            </a:r>
          </a:p>
          <a:p>
            <a:r>
              <a:rPr lang="en-US" dirty="0" smtClean="0"/>
              <a:t>So help me, Ella.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“Smooth Sailing” (1951):</a:t>
            </a:r>
            <a:br>
              <a:rPr lang="en-US" dirty="0" smtClean="0"/>
            </a:br>
            <a:r>
              <a:rPr lang="en-US" dirty="0" smtClean="0"/>
              <a:t>A 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342 scat syllables sung in total, 68 individual.</a:t>
            </a:r>
          </a:p>
          <a:p>
            <a:r>
              <a:rPr lang="en-US" dirty="0" smtClean="0"/>
              <a:t>Eight distinct triplet combinations used: (</a:t>
            </a:r>
            <a:r>
              <a:rPr lang="en-US" dirty="0"/>
              <a:t>Rest)-</a:t>
            </a:r>
            <a:r>
              <a:rPr lang="en-US" dirty="0" smtClean="0"/>
              <a:t>bah-boo, Bee-bih-doo, Bih-bih-dee, Bih-dool-yah, Booih-bih-dih, Dih-doo-bee, Doo-booh-dih, and Oo-buh-duh.</a:t>
            </a:r>
          </a:p>
          <a:p>
            <a:r>
              <a:rPr lang="en-US" dirty="0"/>
              <a:t>The six most common syllabic groups (Boo/Booh, Doo/Dooh, Bih, Bah, and Oo) account for over half (54.5%) of the solo’s syllabic </a:t>
            </a:r>
            <a:r>
              <a:rPr lang="en-US" dirty="0" smtClean="0"/>
              <a:t>content.</a:t>
            </a:r>
          </a:p>
          <a:p>
            <a:r>
              <a:rPr lang="en-US" dirty="0" smtClean="0"/>
              <a:t>Thirteen identified syllable </a:t>
            </a:r>
            <a:r>
              <a:rPr lang="en-US" dirty="0"/>
              <a:t>groups </a:t>
            </a:r>
            <a:r>
              <a:rPr lang="en-US" dirty="0" smtClean="0"/>
              <a:t>account </a:t>
            </a:r>
            <a:r>
              <a:rPr lang="en-US" dirty="0"/>
              <a:t>for 76.1% of the total </a:t>
            </a:r>
            <a:r>
              <a:rPr lang="en-US" dirty="0" smtClean="0"/>
              <a:t>scat syllables </a:t>
            </a:r>
            <a:r>
              <a:rPr lang="en-US" dirty="0"/>
              <a:t>used.</a:t>
            </a:r>
          </a:p>
          <a:p>
            <a:r>
              <a:rPr lang="en-US" dirty="0" smtClean="0"/>
              <a:t>Syllabic onsets:</a:t>
            </a:r>
          </a:p>
          <a:p>
            <a:pPr lvl="1"/>
            <a:r>
              <a:rPr lang="en-US" dirty="0" smtClean="0"/>
              <a:t>B: 151 </a:t>
            </a:r>
            <a:r>
              <a:rPr lang="en-US" dirty="0"/>
              <a:t>(45.8</a:t>
            </a:r>
            <a:r>
              <a:rPr lang="en-US" dirty="0" smtClean="0"/>
              <a:t>%)</a:t>
            </a:r>
          </a:p>
          <a:p>
            <a:pPr lvl="1"/>
            <a:r>
              <a:rPr lang="en-US" dirty="0" smtClean="0"/>
              <a:t>D:</a:t>
            </a:r>
            <a:r>
              <a:rPr lang="en-US" b="1" dirty="0" smtClean="0"/>
              <a:t> </a:t>
            </a:r>
            <a:r>
              <a:rPr lang="en-US" dirty="0" smtClean="0"/>
              <a:t>107 </a:t>
            </a:r>
            <a:r>
              <a:rPr lang="en-US" dirty="0"/>
              <a:t>(32.4</a:t>
            </a:r>
            <a:r>
              <a:rPr lang="en-US" dirty="0" smtClean="0"/>
              <a:t>%)</a:t>
            </a:r>
          </a:p>
          <a:p>
            <a:pPr lvl="1"/>
            <a:r>
              <a:rPr lang="en-US" dirty="0" smtClean="0"/>
              <a:t>Vowels/Glottals: 30 (9.1%)</a:t>
            </a:r>
            <a:endParaRPr lang="en-US" dirty="0"/>
          </a:p>
          <a:p>
            <a:endParaRPr lang="en-US" dirty="0"/>
          </a:p>
        </p:txBody>
      </p:sp>
      <p:pic>
        <p:nvPicPr>
          <p:cNvPr id="4" name="2-03 Smooth Sail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“Smooth Sailing” (1951):</a:t>
            </a:r>
            <a:br>
              <a:rPr lang="en-US" dirty="0"/>
            </a:br>
            <a:r>
              <a:rPr lang="en-US" dirty="0" smtClean="0"/>
              <a:t>Differences In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Double-Time Vocabulary (Bars 39-48):</a:t>
            </a:r>
          </a:p>
          <a:p>
            <a:pPr lvl="1"/>
            <a:r>
              <a:rPr lang="en-US" dirty="0"/>
              <a:t>Six syllable groups (Doo/Dooh, Bih, Bah, Dih, Boo/Booh, and </a:t>
            </a:r>
            <a:r>
              <a:rPr lang="en-US" dirty="0" smtClean="0"/>
              <a:t>Dn) </a:t>
            </a:r>
            <a:r>
              <a:rPr lang="en-US" dirty="0"/>
              <a:t>account for 59.5% of the solo’s double-time syllabic content.</a:t>
            </a:r>
          </a:p>
          <a:p>
            <a:pPr lvl="1"/>
            <a:r>
              <a:rPr lang="en-US" dirty="0"/>
              <a:t>Twelve syllable groups identified (the six above, plus Dah, Deh/Dey, Br (flip /r/), Dee, Doh, and Bee) account for 83.5% of the syllables used.</a:t>
            </a:r>
          </a:p>
          <a:p>
            <a:pPr lvl="1"/>
            <a:r>
              <a:rPr lang="en-US" dirty="0"/>
              <a:t>Onsets: B </a:t>
            </a:r>
            <a:r>
              <a:rPr lang="en-US" dirty="0" smtClean="0"/>
              <a:t>34.1%, </a:t>
            </a:r>
            <a:r>
              <a:rPr lang="en-US" dirty="0"/>
              <a:t>D </a:t>
            </a:r>
            <a:r>
              <a:rPr lang="en-US" dirty="0" smtClean="0"/>
              <a:t>51.8</a:t>
            </a:r>
            <a:r>
              <a:rPr lang="en-US" dirty="0"/>
              <a:t>%, Vowel/Glottal </a:t>
            </a:r>
            <a:r>
              <a:rPr lang="en-US" dirty="0" smtClean="0"/>
              <a:t>3.8%</a:t>
            </a:r>
          </a:p>
          <a:p>
            <a:r>
              <a:rPr lang="en-US" dirty="0" smtClean="0"/>
              <a:t>Non-Double-Time Vocabulary:</a:t>
            </a:r>
            <a:endParaRPr lang="en-US" dirty="0"/>
          </a:p>
          <a:p>
            <a:pPr lvl="1"/>
            <a:r>
              <a:rPr lang="en-US" dirty="0" smtClean="0"/>
              <a:t>Four syllable groups </a:t>
            </a:r>
            <a:r>
              <a:rPr lang="en-US" dirty="0"/>
              <a:t>(Boo/Booh, Doo/Dooh, Bih, and Oo/Ooh) account for </a:t>
            </a:r>
            <a:r>
              <a:rPr lang="en-US" dirty="0" smtClean="0"/>
              <a:t>53.2% </a:t>
            </a:r>
            <a:r>
              <a:rPr lang="en-US" dirty="0"/>
              <a:t>of the solo’s </a:t>
            </a:r>
            <a:r>
              <a:rPr lang="en-US" dirty="0" smtClean="0"/>
              <a:t>remaining syllabic content.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en </a:t>
            </a:r>
            <a:r>
              <a:rPr lang="en-US" dirty="0"/>
              <a:t>syllable groups identified </a:t>
            </a:r>
            <a:r>
              <a:rPr lang="en-US" dirty="0" smtClean="0"/>
              <a:t>(the four above, plus Bah, Yoo/Yooh, Dee, Dih, Dn, and Woo) </a:t>
            </a:r>
            <a:r>
              <a:rPr lang="en-US" dirty="0"/>
              <a:t>account for 74.5% of the total syllables used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Onsets: B 48.2%, D 28.9%, Vowel/Glottal 10.2%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Assisting Our Students:</a:t>
            </a:r>
            <a:br>
              <a:rPr lang="en-US" dirty="0" smtClean="0"/>
            </a:br>
            <a:r>
              <a:rPr lang="en-US" dirty="0" smtClean="0"/>
              <a:t>Helping Develop Basic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Ella Fitzgerald’s syllabic vocabulary changed perceptibly between 1945 and 1947, largely influenced </a:t>
            </a:r>
            <a:r>
              <a:rPr lang="en-US" dirty="0" smtClean="0"/>
              <a:t>through touring </a:t>
            </a:r>
            <a:r>
              <a:rPr lang="en-US" dirty="0"/>
              <a:t>with the Dizzy Gillespie and His </a:t>
            </a:r>
            <a:r>
              <a:rPr lang="en-US" dirty="0" smtClean="0"/>
              <a:t>Orchestra.</a:t>
            </a:r>
          </a:p>
          <a:p>
            <a:r>
              <a:rPr lang="en-US" dirty="0" smtClean="0"/>
              <a:t>A </a:t>
            </a:r>
            <a:r>
              <a:rPr lang="en-US" dirty="0"/>
              <a:t>key example of this can be seen by comparing her </a:t>
            </a:r>
            <a:r>
              <a:rPr lang="en-US" dirty="0" smtClean="0"/>
              <a:t>pre-Gillespie </a:t>
            </a:r>
            <a:r>
              <a:rPr lang="en-US" dirty="0"/>
              <a:t>syllabic content with 1947’s “Oh, Lady Be Good” and “How High the Moon.” This shift is marked by an increase of syllables with a D onset consonant, an increase of vowel and glottal onsets, and a decrease in syllables with a B onset </a:t>
            </a:r>
            <a:r>
              <a:rPr lang="en-US" dirty="0" smtClean="0"/>
              <a:t>consonant.</a:t>
            </a:r>
          </a:p>
          <a:p>
            <a:r>
              <a:rPr lang="en-US" dirty="0" smtClean="0"/>
              <a:t>One </a:t>
            </a:r>
            <a:r>
              <a:rPr lang="en-US" dirty="0"/>
              <a:t>can hear these syllabic approaches in Dizzy Gillespie’s recorded vocals of the period, particularly his trading with John Brown and Kenny Hagood on tunes like “Ool Ya Koo.”</a:t>
            </a:r>
          </a:p>
          <a:p>
            <a:endParaRPr lang="en-US" dirty="0"/>
          </a:p>
        </p:txBody>
      </p:sp>
      <p:pic>
        <p:nvPicPr>
          <p:cNvPr id="4" name="1-09 Flying Ho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200" y="60413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Ella’s Syllabic Shift:</a:t>
            </a:r>
            <a:br>
              <a:rPr lang="en-US" dirty="0" smtClean="0"/>
            </a:br>
            <a:r>
              <a:rPr lang="en-US" dirty="0" smtClean="0"/>
              <a:t>1945-1947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224668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1-14 Oh, Lady Be Go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0420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Assisting Our Students:</a:t>
            </a:r>
            <a:br>
              <a:rPr lang="en-US" dirty="0"/>
            </a:br>
            <a:r>
              <a:rPr lang="en-US" dirty="0"/>
              <a:t>Helping Develop Basic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Warm-ups: guiding students through theory-based warmup exercises that also focus on effective syllabic combinations (see the handout “Warmups – Jazz Theory Exercises”).</a:t>
            </a:r>
          </a:p>
          <a:p>
            <a:r>
              <a:rPr lang="en-US" dirty="0" smtClean="0"/>
              <a:t>Syllabic Development – Ella’s pre-Gillespie vocabulary can be very effective in helping beginning scat singers develop their improvisational concepts.</a:t>
            </a:r>
          </a:p>
          <a:p>
            <a:pPr lvl="1"/>
            <a:r>
              <a:rPr lang="en-US" dirty="0"/>
              <a:t>Six syllabic groups (Dl, Boo, Dee, </a:t>
            </a:r>
            <a:r>
              <a:rPr lang="en-US" dirty="0" err="1"/>
              <a:t>Oo</a:t>
            </a:r>
            <a:r>
              <a:rPr lang="en-US" dirty="0"/>
              <a:t>, Doo, Bah, and </a:t>
            </a:r>
            <a:r>
              <a:rPr lang="en-US" dirty="0" err="1"/>
              <a:t>Ee</a:t>
            </a:r>
            <a:r>
              <a:rPr lang="en-US" dirty="0"/>
              <a:t>) account for nearly half of Fitzgerald’s vocabulary during this time period.</a:t>
            </a:r>
          </a:p>
          <a:p>
            <a:pPr lvl="1"/>
            <a:r>
              <a:rPr lang="en-US" dirty="0"/>
              <a:t>Most common syllabic groups, in order of frequency: Dl, Boo, Dee, </a:t>
            </a:r>
            <a:r>
              <a:rPr lang="en-US" dirty="0" err="1"/>
              <a:t>Oo</a:t>
            </a:r>
            <a:r>
              <a:rPr lang="en-US" dirty="0"/>
              <a:t>, Doo, Bah, </a:t>
            </a:r>
            <a:r>
              <a:rPr lang="en-US" dirty="0" err="1"/>
              <a:t>Ee</a:t>
            </a:r>
            <a:r>
              <a:rPr lang="en-US" dirty="0"/>
              <a:t>, Bee, </a:t>
            </a:r>
            <a:r>
              <a:rPr lang="en-US" dirty="0" err="1"/>
              <a:t>Dih</a:t>
            </a:r>
            <a:r>
              <a:rPr lang="en-US" dirty="0"/>
              <a:t>, Nah, Boy, </a:t>
            </a:r>
            <a:r>
              <a:rPr lang="en-US" dirty="0" err="1"/>
              <a:t>Bwee</a:t>
            </a:r>
            <a:r>
              <a:rPr lang="en-US" dirty="0"/>
              <a:t>, </a:t>
            </a:r>
            <a:r>
              <a:rPr lang="en-US" dirty="0" err="1"/>
              <a:t>Lah</a:t>
            </a:r>
            <a:r>
              <a:rPr lang="en-US" dirty="0"/>
              <a:t>, Ah, Dah, Duh, and </a:t>
            </a:r>
            <a:r>
              <a:rPr lang="en-US" dirty="0" err="1"/>
              <a:t>Oo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Syllabic onsets: B Dental: </a:t>
            </a:r>
            <a:r>
              <a:rPr lang="en-US" dirty="0"/>
              <a:t>30.0%, D </a:t>
            </a:r>
            <a:r>
              <a:rPr lang="en-US" dirty="0" smtClean="0"/>
              <a:t>Dental: </a:t>
            </a:r>
            <a:r>
              <a:rPr lang="en-US" dirty="0"/>
              <a:t>39.1%, </a:t>
            </a:r>
            <a:r>
              <a:rPr lang="en-US" dirty="0" smtClean="0"/>
              <a:t>Vowel: 19.7.</a:t>
            </a:r>
          </a:p>
          <a:p>
            <a:r>
              <a:rPr lang="en-US" dirty="0" smtClean="0"/>
              <a:t>The importance of trading/modeling – trade phrases with your students to model the syllabic concepts you would like them to build upon.</a:t>
            </a:r>
          </a:p>
          <a:p>
            <a:r>
              <a:rPr lang="en-US" dirty="0" smtClean="0"/>
              <a:t>Student demonstration: Taryn </a:t>
            </a:r>
            <a:r>
              <a:rPr lang="en-US" dirty="0" err="1" smtClean="0"/>
              <a:t>Remigio</a:t>
            </a:r>
            <a:r>
              <a:rPr lang="en-US" dirty="0" smtClean="0"/>
              <a:t>, beginning blues concepts.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299</TotalTime>
  <Words>1591</Words>
  <Application>Microsoft Macintosh PowerPoint</Application>
  <PresentationFormat>Widescreen</PresentationFormat>
  <Paragraphs>93</Paragraphs>
  <Slides>14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Trebuchet MS</vt:lpstr>
      <vt:lpstr>Wingdings 3</vt:lpstr>
      <vt:lpstr>Arial</vt:lpstr>
      <vt:lpstr>Facet</vt:lpstr>
      <vt:lpstr> The Ella-Ments of Scat Articulation: Developing Syllabic Vocabulary Through Analysis and Application of Ella Fitzgerald’s Improvisational Concepts           Presented with support from the Ella Fitzgerald Charitable Foundation </vt:lpstr>
      <vt:lpstr>How Can We Use Ella Fitzgerald To Help Beginning Scat Singers?</vt:lpstr>
      <vt:lpstr>Methodology And Research: Codifying The Language of Ella</vt:lpstr>
      <vt:lpstr>The Scat Syllable Oath Of Hipness *Please raise your right hand, and repeat the following after me:</vt:lpstr>
      <vt:lpstr>“Smooth Sailing” (1951): A Case Study</vt:lpstr>
      <vt:lpstr>“Smooth Sailing” (1951): Differences In Vocabulary</vt:lpstr>
      <vt:lpstr>Assisting Our Students: Helping Develop Basic Vocabulary</vt:lpstr>
      <vt:lpstr>Ella’s Syllabic Shift: 1945-1947</vt:lpstr>
      <vt:lpstr>Assisting Our Students: Helping Develop Basic Vocabulary</vt:lpstr>
      <vt:lpstr>Assisting Our Students: Developing Bebop Vocabulary</vt:lpstr>
      <vt:lpstr>Dev-Ella-pment of Bebop Vocabulary (Sorry. I had to.)</vt:lpstr>
      <vt:lpstr>Assisting Our Students: Refining Scat Syllable Vocabulary</vt:lpstr>
      <vt:lpstr>Establishing A Template For Improvisational Development</vt:lpstr>
      <vt:lpstr>Questions And Feedback 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Ella Fitzgerald’s Syllabic Choice in Scat Singing: A Critical Analysis of Her Decca Recordings  </dc:title>
  <dc:creator>Binek, Justin</dc:creator>
  <cp:lastModifiedBy>Binek, Justin</cp:lastModifiedBy>
  <cp:revision>85</cp:revision>
  <dcterms:created xsi:type="dcterms:W3CDTF">2016-12-21T14:49:09Z</dcterms:created>
  <dcterms:modified xsi:type="dcterms:W3CDTF">2017-12-28T21:36:19Z</dcterms:modified>
</cp:coreProperties>
</file>