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6" r:id="rId10"/>
    <p:sldId id="267" r:id="rId11"/>
    <p:sldId id="268"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174"/>
    <p:restoredTop sz="94690"/>
  </p:normalViewPr>
  <p:slideViewPr>
    <p:cSldViewPr snapToGrid="0" snapToObjects="1">
      <p:cViewPr varScale="1">
        <p:scale>
          <a:sx n="89" d="100"/>
          <a:sy n="89" d="100"/>
        </p:scale>
        <p:origin x="176" y="3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dirty="0"/>
              <a:pPr/>
              <a:t>2/23/20</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3A1CC3-2375-41D4-9E03-427CAF2A4C1A}" type="datetimeFigureOut">
              <a:rPr lang="en-US" dirty="0"/>
              <a:t>2/23/20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FF16868-8199-4C2C-A5B1-63AEE139F88E}" type="datetimeFigureOut">
              <a:rPr lang="en-US" dirty="0"/>
              <a:t>2/23/20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AD9FF7F-6988-44CC-821B-644E70CD2F73}" type="datetimeFigureOut">
              <a:rPr lang="en-US" dirty="0"/>
              <a:t>2/23/20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12C299-16B2-4475-990D-751901EACC14}" type="datetimeFigureOut">
              <a:rPr lang="en-US" dirty="0"/>
              <a:t>2/23/20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dirty="0"/>
              <a:t>2/23/20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dirty="0"/>
              <a:t>2/23/20</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dirty="0"/>
              <a:t>2/23/20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dirty="0"/>
              <a:t>2/23/20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dirty="0"/>
              <a:t>2/23/20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dirty="0"/>
              <a:t>2/23/20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dirty="0"/>
              <a:t>2/23/20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dirty="0"/>
              <a:t>2/23/20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dirty="0"/>
              <a:t>2/23/20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dirty="0"/>
              <a:t>2/23/20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E86A4C-8E40-4F87-A4F0-01A0687C5742}" type="datetimeFigureOut">
              <a:rPr lang="en-US" dirty="0"/>
              <a:t>2/23/20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dirty="0"/>
              <a:t>2/23/20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t>2/23/20</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72"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hyperlink" Target="mailto:jbinek@kckcc.edu" TargetMode="External"/><Relationship Id="rId4" Type="http://schemas.openxmlformats.org/officeDocument/2006/relationships/hyperlink" Target="mailto:justinbinek@gmail.co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A9D27-6654-B14E-BEF9-3CFC4769E1D3}"/>
              </a:ext>
            </a:extLst>
          </p:cNvPr>
          <p:cNvSpPr>
            <a:spLocks noGrp="1"/>
          </p:cNvSpPr>
          <p:nvPr>
            <p:ph type="ctrTitle"/>
          </p:nvPr>
        </p:nvSpPr>
        <p:spPr/>
        <p:txBody>
          <a:bodyPr/>
          <a:lstStyle/>
          <a:p>
            <a:r>
              <a:rPr lang="en-US" sz="4800" dirty="0"/>
              <a:t>If I Don’t Scat Sing,</a:t>
            </a:r>
            <a:br>
              <a:rPr lang="en-US" sz="4800" dirty="0"/>
            </a:br>
            <a:r>
              <a:rPr lang="en-US" sz="4800" dirty="0"/>
              <a:t>How Can I Teach It?</a:t>
            </a:r>
            <a:br>
              <a:rPr lang="en-US" dirty="0"/>
            </a:br>
            <a:r>
              <a:rPr lang="en-US" sz="2400" dirty="0"/>
              <a:t>Strategies to help choir directors who are new to the jazz idiom demystify vocal improvisation</a:t>
            </a:r>
            <a:br>
              <a:rPr lang="en-US" sz="2400" dirty="0"/>
            </a:br>
            <a:br>
              <a:rPr lang="en-US" sz="2400" dirty="0"/>
            </a:br>
            <a:r>
              <a:rPr lang="en-US" sz="2400" dirty="0"/>
              <a:t>A Breakout Session at the SWACDA Conference</a:t>
            </a:r>
            <a:endParaRPr lang="en-US" dirty="0"/>
          </a:p>
        </p:txBody>
      </p:sp>
      <p:sp>
        <p:nvSpPr>
          <p:cNvPr id="3" name="Subtitle 2">
            <a:extLst>
              <a:ext uri="{FF2B5EF4-FFF2-40B4-BE49-F238E27FC236}">
                <a16:creationId xmlns:a16="http://schemas.microsoft.com/office/drawing/2014/main" id="{CD5A3257-64EE-B940-A2AA-1B2AC334DED6}"/>
              </a:ext>
            </a:extLst>
          </p:cNvPr>
          <p:cNvSpPr>
            <a:spLocks noGrp="1"/>
          </p:cNvSpPr>
          <p:nvPr>
            <p:ph type="subTitle" idx="1"/>
          </p:nvPr>
        </p:nvSpPr>
        <p:spPr/>
        <p:txBody>
          <a:bodyPr/>
          <a:lstStyle/>
          <a:p>
            <a:r>
              <a:rPr lang="en-US" dirty="0"/>
              <a:t>Presented by Dr. Justin Binek (Kansas City Kansas Community College)</a:t>
            </a:r>
          </a:p>
          <a:p>
            <a:r>
              <a:rPr lang="en-US" dirty="0"/>
              <a:t>Wednesday, March 4: Vocal Jazz Immersion Day</a:t>
            </a:r>
          </a:p>
        </p:txBody>
      </p:sp>
      <p:pic>
        <p:nvPicPr>
          <p:cNvPr id="4" name="10 Shulie a Bop.m4a" descr="10 Shulie a Bop.m4a">
            <a:hlinkClick r:id="" action="ppaction://media"/>
            <a:extLst>
              <a:ext uri="{FF2B5EF4-FFF2-40B4-BE49-F238E27FC236}">
                <a16:creationId xmlns:a16="http://schemas.microsoft.com/office/drawing/2014/main" id="{48C2DC87-578A-A049-8001-A67B610B6F4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37460" y="5638800"/>
            <a:ext cx="812800" cy="812800"/>
          </a:xfrm>
          <a:prstGeom prst="rect">
            <a:avLst/>
          </a:prstGeom>
        </p:spPr>
      </p:pic>
    </p:spTree>
    <p:extLst>
      <p:ext uri="{BB962C8B-B14F-4D97-AF65-F5344CB8AC3E}">
        <p14:creationId xmlns:p14="http://schemas.microsoft.com/office/powerpoint/2010/main" val="3783994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4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5C7CA-2106-554F-9B8E-E9183CE67D19}"/>
              </a:ext>
            </a:extLst>
          </p:cNvPr>
          <p:cNvSpPr>
            <a:spLocks noGrp="1"/>
          </p:cNvSpPr>
          <p:nvPr>
            <p:ph type="title"/>
          </p:nvPr>
        </p:nvSpPr>
        <p:spPr/>
        <p:txBody>
          <a:bodyPr/>
          <a:lstStyle/>
          <a:p>
            <a:r>
              <a:rPr lang="en-US" dirty="0"/>
              <a:t>Tool #5: Steal!!!</a:t>
            </a:r>
          </a:p>
        </p:txBody>
      </p:sp>
      <p:sp>
        <p:nvSpPr>
          <p:cNvPr id="3" name="Content Placeholder 2">
            <a:extLst>
              <a:ext uri="{FF2B5EF4-FFF2-40B4-BE49-F238E27FC236}">
                <a16:creationId xmlns:a16="http://schemas.microsoft.com/office/drawing/2014/main" id="{9CA26D0F-F011-A54E-8A46-ED1CA34E8BA5}"/>
              </a:ext>
            </a:extLst>
          </p:cNvPr>
          <p:cNvSpPr>
            <a:spLocks noGrp="1"/>
          </p:cNvSpPr>
          <p:nvPr>
            <p:ph idx="1"/>
          </p:nvPr>
        </p:nvSpPr>
        <p:spPr/>
        <p:txBody>
          <a:bodyPr>
            <a:normAutofit lnSpcReduction="10000"/>
          </a:bodyPr>
          <a:lstStyle/>
          <a:p>
            <a:r>
              <a:rPr lang="en-US" dirty="0"/>
              <a:t>We’re approaching things in a rather “academic” sort of perspective, but every great jazz musician I know truly learned to improvise by listening to great improvisers, stealing ideas from them, and modifying those ideas to build new ideas.</a:t>
            </a:r>
          </a:p>
          <a:p>
            <a:r>
              <a:rPr lang="en-US" dirty="0"/>
              <a:t>Great scat singers to listen to (in more or less chronological order, leaving out lots and lots of people): Louis Armstrong, Ella Fitzgerald, Eddie Jefferson, Anita </a:t>
            </a:r>
            <a:r>
              <a:rPr lang="en-US" dirty="0" err="1"/>
              <a:t>O’Day</a:t>
            </a:r>
            <a:r>
              <a:rPr lang="en-US" dirty="0"/>
              <a:t>, Jon Hendricks, Sarah Vaughan, Mel </a:t>
            </a:r>
            <a:r>
              <a:rPr lang="en-US" dirty="0" err="1"/>
              <a:t>Tormé</a:t>
            </a:r>
            <a:r>
              <a:rPr lang="en-US" dirty="0"/>
              <a:t>, Chet Baker, Betty Carter, Mark Murphy, George Benson, Al </a:t>
            </a:r>
            <a:r>
              <a:rPr lang="en-US" dirty="0" err="1"/>
              <a:t>Jarreau</a:t>
            </a:r>
            <a:r>
              <a:rPr lang="en-US" dirty="0"/>
              <a:t>, Bobby McFerrin, Dee Dee Bridgewater, John </a:t>
            </a:r>
            <a:r>
              <a:rPr lang="en-US" dirty="0" err="1"/>
              <a:t>Pizzarelli</a:t>
            </a:r>
            <a:r>
              <a:rPr lang="en-US" dirty="0"/>
              <a:t>, Kurt Elling, </a:t>
            </a:r>
            <a:r>
              <a:rPr lang="en-US" dirty="0" err="1"/>
              <a:t>Darmon</a:t>
            </a:r>
            <a:r>
              <a:rPr lang="en-US" dirty="0"/>
              <a:t> </a:t>
            </a:r>
            <a:r>
              <a:rPr lang="en-US" dirty="0" err="1"/>
              <a:t>Meader</a:t>
            </a:r>
            <a:r>
              <a:rPr lang="en-US" dirty="0"/>
              <a:t>, Rosana Eckert…</a:t>
            </a:r>
          </a:p>
          <a:p>
            <a:r>
              <a:rPr lang="en-US" dirty="0"/>
              <a:t>Consider Ella Fitzgerald’s “How High the Moon” – how many ideas can you (and/or your students) find to use as building blocks?</a:t>
            </a:r>
          </a:p>
        </p:txBody>
      </p:sp>
      <p:pic>
        <p:nvPicPr>
          <p:cNvPr id="4" name="1-15 How High The Moon.m4a" descr="1-15 How High The Moon.m4a">
            <a:hlinkClick r:id="" action="ppaction://media"/>
            <a:extLst>
              <a:ext uri="{FF2B5EF4-FFF2-40B4-BE49-F238E27FC236}">
                <a16:creationId xmlns:a16="http://schemas.microsoft.com/office/drawing/2014/main" id="{AAD005E6-F5A3-F84A-A34D-147AAB67010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79200" y="6068391"/>
            <a:ext cx="812800" cy="812800"/>
          </a:xfrm>
          <a:prstGeom prst="rect">
            <a:avLst/>
          </a:prstGeom>
        </p:spPr>
      </p:pic>
    </p:spTree>
    <p:extLst>
      <p:ext uri="{BB962C8B-B14F-4D97-AF65-F5344CB8AC3E}">
        <p14:creationId xmlns:p14="http://schemas.microsoft.com/office/powerpoint/2010/main" val="4130261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4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BFF70-9113-7B4D-B272-3F210A8A0714}"/>
              </a:ext>
            </a:extLst>
          </p:cNvPr>
          <p:cNvSpPr>
            <a:spLocks noGrp="1"/>
          </p:cNvSpPr>
          <p:nvPr>
            <p:ph type="title"/>
          </p:nvPr>
        </p:nvSpPr>
        <p:spPr/>
        <p:txBody>
          <a:bodyPr/>
          <a:lstStyle/>
          <a:p>
            <a:r>
              <a:rPr lang="en-US" dirty="0"/>
              <a:t>Wrapping it up…</a:t>
            </a:r>
          </a:p>
        </p:txBody>
      </p:sp>
      <p:sp>
        <p:nvSpPr>
          <p:cNvPr id="3" name="Content Placeholder 2">
            <a:extLst>
              <a:ext uri="{FF2B5EF4-FFF2-40B4-BE49-F238E27FC236}">
                <a16:creationId xmlns:a16="http://schemas.microsoft.com/office/drawing/2014/main" id="{E27D1848-4CC7-0247-8B62-226A900B2BFA}"/>
              </a:ext>
            </a:extLst>
          </p:cNvPr>
          <p:cNvSpPr>
            <a:spLocks noGrp="1"/>
          </p:cNvSpPr>
          <p:nvPr>
            <p:ph idx="1"/>
          </p:nvPr>
        </p:nvSpPr>
        <p:spPr/>
        <p:txBody>
          <a:bodyPr>
            <a:normAutofit fontScale="85000" lnSpcReduction="10000"/>
          </a:bodyPr>
          <a:lstStyle/>
          <a:p>
            <a:r>
              <a:rPr lang="en-US" dirty="0"/>
              <a:t>Questions?</a:t>
            </a:r>
          </a:p>
          <a:p>
            <a:r>
              <a:rPr lang="en-US" dirty="0"/>
              <a:t>Please feel free to follow up with me at </a:t>
            </a:r>
            <a:r>
              <a:rPr lang="en-US" dirty="0">
                <a:hlinkClick r:id="rId4"/>
              </a:rPr>
              <a:t>justinbinek@gmail.com</a:t>
            </a:r>
            <a:r>
              <a:rPr lang="en-US" dirty="0"/>
              <a:t> or </a:t>
            </a:r>
            <a:r>
              <a:rPr lang="en-US" dirty="0">
                <a:hlinkClick r:id="rId5"/>
              </a:rPr>
              <a:t>jbinek@kckcc.edu</a:t>
            </a:r>
            <a:r>
              <a:rPr lang="en-US" dirty="0"/>
              <a:t>. I’m also active on social media, and I’m always happy to offer whatever help I can give!</a:t>
            </a:r>
          </a:p>
          <a:p>
            <a:r>
              <a:rPr lang="en-US" dirty="0"/>
              <a:t>For books, I highly recommend Bob Stoloff’s </a:t>
            </a:r>
            <a:r>
              <a:rPr lang="en-US" i="1" dirty="0"/>
              <a:t>Scat! </a:t>
            </a:r>
            <a:r>
              <a:rPr lang="en-US" dirty="0"/>
              <a:t>and Michele Weir’s </a:t>
            </a:r>
            <a:r>
              <a:rPr lang="en-US" i="1" dirty="0"/>
              <a:t>Vocal Improvisation</a:t>
            </a:r>
            <a:r>
              <a:rPr lang="en-US" dirty="0"/>
              <a:t> for beginning </a:t>
            </a:r>
            <a:r>
              <a:rPr lang="en-US" dirty="0" err="1"/>
              <a:t>singiners</a:t>
            </a:r>
            <a:r>
              <a:rPr lang="en-US" dirty="0"/>
              <a:t>. Michele’s iOS app, </a:t>
            </a:r>
            <a:r>
              <a:rPr lang="en-US" i="1" dirty="0" err="1"/>
              <a:t>ScatAbility</a:t>
            </a:r>
            <a:r>
              <a:rPr lang="en-US" dirty="0"/>
              <a:t> is also great (and I happen to be one of the featured clinicians!).</a:t>
            </a:r>
          </a:p>
          <a:p>
            <a:r>
              <a:rPr lang="en-US" dirty="0"/>
              <a:t>If you’d like more transcriptions of historically significant scat solos, I contributed transcriptions and analyses of six classic solos to Diana </a:t>
            </a:r>
            <a:r>
              <a:rPr lang="en-US" dirty="0" err="1"/>
              <a:t>Spradling’s</a:t>
            </a:r>
            <a:r>
              <a:rPr lang="en-US" dirty="0"/>
              <a:t> book, </a:t>
            </a:r>
            <a:r>
              <a:rPr lang="en-US" i="1" dirty="0"/>
              <a:t>Jazz Singing: Developing Artistry and Authenticity</a:t>
            </a:r>
            <a:r>
              <a:rPr lang="en-US" dirty="0"/>
              <a:t> (Sound Music Publications). I also wrote an entire dissertation on Ella Fitzgerald’s syllabic vocabulary, which can be accessed through the University of North Texas Libraries website (</a:t>
            </a:r>
            <a:r>
              <a:rPr lang="en-US" dirty="0" err="1"/>
              <a:t>library.unt.edu</a:t>
            </a:r>
            <a:r>
              <a:rPr lang="en-US" dirty="0"/>
              <a:t>).</a:t>
            </a:r>
          </a:p>
          <a:p>
            <a:r>
              <a:rPr lang="en-US" dirty="0"/>
              <a:t>Thanks for being here! Go and make great music!</a:t>
            </a:r>
          </a:p>
        </p:txBody>
      </p:sp>
      <p:pic>
        <p:nvPicPr>
          <p:cNvPr id="4" name="04 Moondance.m4a" descr="04 Moondance.m4a">
            <a:hlinkClick r:id="" action="ppaction://media"/>
            <a:extLst>
              <a:ext uri="{FF2B5EF4-FFF2-40B4-BE49-F238E27FC236}">
                <a16:creationId xmlns:a16="http://schemas.microsoft.com/office/drawing/2014/main" id="{FC7E4F9E-26FD-0545-80A6-F68C80CB4A5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79200" y="6081643"/>
            <a:ext cx="812800" cy="812800"/>
          </a:xfrm>
          <a:prstGeom prst="rect">
            <a:avLst/>
          </a:prstGeom>
        </p:spPr>
      </p:pic>
    </p:spTree>
    <p:extLst>
      <p:ext uri="{BB962C8B-B14F-4D97-AF65-F5344CB8AC3E}">
        <p14:creationId xmlns:p14="http://schemas.microsoft.com/office/powerpoint/2010/main" val="3287681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1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B55D4-2F90-1848-8F0E-F3BC3A13B2CC}"/>
              </a:ext>
            </a:extLst>
          </p:cNvPr>
          <p:cNvSpPr>
            <a:spLocks noGrp="1"/>
          </p:cNvSpPr>
          <p:nvPr>
            <p:ph type="title"/>
          </p:nvPr>
        </p:nvSpPr>
        <p:spPr/>
        <p:txBody>
          <a:bodyPr/>
          <a:lstStyle/>
          <a:p>
            <a:r>
              <a:rPr lang="en-US" dirty="0"/>
              <a:t>Scat Singing: Help!</a:t>
            </a:r>
          </a:p>
        </p:txBody>
      </p:sp>
      <p:sp>
        <p:nvSpPr>
          <p:cNvPr id="3" name="Content Placeholder 2">
            <a:extLst>
              <a:ext uri="{FF2B5EF4-FFF2-40B4-BE49-F238E27FC236}">
                <a16:creationId xmlns:a16="http://schemas.microsoft.com/office/drawing/2014/main" id="{4E0ABBAD-4DB6-6B40-BE64-68B00BBA9C97}"/>
              </a:ext>
            </a:extLst>
          </p:cNvPr>
          <p:cNvSpPr>
            <a:spLocks noGrp="1"/>
          </p:cNvSpPr>
          <p:nvPr>
            <p:ph idx="1"/>
          </p:nvPr>
        </p:nvSpPr>
        <p:spPr/>
        <p:txBody>
          <a:bodyPr/>
          <a:lstStyle/>
          <a:p>
            <a:r>
              <a:rPr lang="en-US" dirty="0"/>
              <a:t>First things, first: ask questions whenever you have them! And there truly is no such thing as a dumb question.</a:t>
            </a:r>
          </a:p>
          <a:p>
            <a:r>
              <a:rPr lang="en-US" dirty="0"/>
              <a:t>For many choir directors, the art of wordless vocal improvisation, better known as “scat singing,” is one of the scariest parts of teaching jazz.</a:t>
            </a:r>
          </a:p>
          <a:p>
            <a:r>
              <a:rPr lang="en-US" dirty="0"/>
              <a:t>Very few music education programs prepare choral educators in the area of jazz pedagogy, including improvisation.</a:t>
            </a:r>
          </a:p>
          <a:p>
            <a:r>
              <a:rPr lang="en-US" dirty="0"/>
              <a:t>The default instruction to students: “Well… Just make something up.”</a:t>
            </a:r>
          </a:p>
        </p:txBody>
      </p:sp>
    </p:spTree>
    <p:extLst>
      <p:ext uri="{BB962C8B-B14F-4D97-AF65-F5344CB8AC3E}">
        <p14:creationId xmlns:p14="http://schemas.microsoft.com/office/powerpoint/2010/main" val="7563283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029B1-8944-6442-AFD2-D3D499EF045D}"/>
              </a:ext>
            </a:extLst>
          </p:cNvPr>
          <p:cNvSpPr>
            <a:spLocks noGrp="1"/>
          </p:cNvSpPr>
          <p:nvPr>
            <p:ph type="title"/>
          </p:nvPr>
        </p:nvSpPr>
        <p:spPr/>
        <p:txBody>
          <a:bodyPr/>
          <a:lstStyle/>
          <a:p>
            <a:r>
              <a:rPr lang="en-US" dirty="0"/>
              <a:t>A Lot of Improv Isn’t Really Improvised</a:t>
            </a:r>
          </a:p>
        </p:txBody>
      </p:sp>
      <p:sp>
        <p:nvSpPr>
          <p:cNvPr id="3" name="Content Placeholder 2">
            <a:extLst>
              <a:ext uri="{FF2B5EF4-FFF2-40B4-BE49-F238E27FC236}">
                <a16:creationId xmlns:a16="http://schemas.microsoft.com/office/drawing/2014/main" id="{8886005C-CF96-7E43-B70A-95FEF76429CB}"/>
              </a:ext>
            </a:extLst>
          </p:cNvPr>
          <p:cNvSpPr>
            <a:spLocks noGrp="1"/>
          </p:cNvSpPr>
          <p:nvPr>
            <p:ph idx="1"/>
          </p:nvPr>
        </p:nvSpPr>
        <p:spPr/>
        <p:txBody>
          <a:bodyPr>
            <a:normAutofit lnSpcReduction="10000"/>
          </a:bodyPr>
          <a:lstStyle/>
          <a:p>
            <a:r>
              <a:rPr lang="en-US" dirty="0"/>
              <a:t>The prompt of “make something up” doesn’t help students, and it’s also </a:t>
            </a:r>
            <a:r>
              <a:rPr lang="en-US" u="sng" dirty="0"/>
              <a:t>not what professional jazz singers do</a:t>
            </a:r>
            <a:r>
              <a:rPr lang="en-US" dirty="0"/>
              <a:t>.</a:t>
            </a:r>
          </a:p>
          <a:p>
            <a:r>
              <a:rPr lang="en-US" dirty="0"/>
              <a:t>Proficient jazz singers call upon a variety of patterns and melodic ideas gleaned through hours upon hours of practice.</a:t>
            </a:r>
          </a:p>
          <a:p>
            <a:r>
              <a:rPr lang="en-US" dirty="0"/>
              <a:t>A better term than “jazz improv” would be “spur-of-the-moment composition, using musical tools that the soloist has acquired,” but that doesn’t roll of the tongue quite so well.</a:t>
            </a:r>
          </a:p>
          <a:p>
            <a:r>
              <a:rPr lang="en-US" dirty="0"/>
              <a:t>Think of improv like breadmaking (I love bread). If you are setting out to make a loaf of bread, you don’t just reach for random ingredients in the kitchen; you use specific ingredients that can be combined in creative ways to produce different types of bread… But it’s still bread!</a:t>
            </a:r>
          </a:p>
        </p:txBody>
      </p:sp>
    </p:spTree>
    <p:extLst>
      <p:ext uri="{BB962C8B-B14F-4D97-AF65-F5344CB8AC3E}">
        <p14:creationId xmlns:p14="http://schemas.microsoft.com/office/powerpoint/2010/main" val="10162953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09C3A-094E-DE45-9C2D-6091DD4D4C39}"/>
              </a:ext>
            </a:extLst>
          </p:cNvPr>
          <p:cNvSpPr>
            <a:spLocks noGrp="1"/>
          </p:cNvSpPr>
          <p:nvPr>
            <p:ph type="title"/>
          </p:nvPr>
        </p:nvSpPr>
        <p:spPr/>
        <p:txBody>
          <a:bodyPr/>
          <a:lstStyle/>
          <a:p>
            <a:r>
              <a:rPr lang="en-US" dirty="0"/>
              <a:t>“Tools” for our improv “Toolbox”</a:t>
            </a:r>
          </a:p>
        </p:txBody>
      </p:sp>
      <p:sp>
        <p:nvSpPr>
          <p:cNvPr id="3" name="Content Placeholder 2">
            <a:extLst>
              <a:ext uri="{FF2B5EF4-FFF2-40B4-BE49-F238E27FC236}">
                <a16:creationId xmlns:a16="http://schemas.microsoft.com/office/drawing/2014/main" id="{69A61E2B-758D-9644-AD06-B31C0AF4E462}"/>
              </a:ext>
            </a:extLst>
          </p:cNvPr>
          <p:cNvSpPr>
            <a:spLocks noGrp="1"/>
          </p:cNvSpPr>
          <p:nvPr>
            <p:ph idx="1"/>
          </p:nvPr>
        </p:nvSpPr>
        <p:spPr/>
        <p:txBody>
          <a:bodyPr>
            <a:normAutofit lnSpcReduction="10000"/>
          </a:bodyPr>
          <a:lstStyle/>
          <a:p>
            <a:r>
              <a:rPr lang="en-US" dirty="0"/>
              <a:t>There are several key “tools” that we can help our students learn to use that are quick to internalize AND sound really good. These include:</a:t>
            </a:r>
          </a:p>
          <a:p>
            <a:r>
              <a:rPr lang="en-US" dirty="0"/>
              <a:t>1. Variation on the melody of the song.</a:t>
            </a:r>
          </a:p>
          <a:p>
            <a:r>
              <a:rPr lang="en-US" dirty="0"/>
              <a:t>2. Simple patterns on the chords of the song.</a:t>
            </a:r>
          </a:p>
          <a:p>
            <a:r>
              <a:rPr lang="en-US" dirty="0"/>
              <a:t>3. Simple patterns on scales.</a:t>
            </a:r>
          </a:p>
          <a:p>
            <a:r>
              <a:rPr lang="en-US" dirty="0"/>
              <a:t>4. Patterns on the blues scale.</a:t>
            </a:r>
          </a:p>
          <a:p>
            <a:r>
              <a:rPr lang="en-US" dirty="0"/>
              <a:t>5. Ideas copied from great solos.</a:t>
            </a:r>
          </a:p>
          <a:p>
            <a:r>
              <a:rPr lang="en-US" dirty="0"/>
              <a:t>And, above all else: Groove! A melodically and harmonically “simple” solo that locks into the swing, or </a:t>
            </a:r>
            <a:r>
              <a:rPr lang="en-US" dirty="0" err="1"/>
              <a:t>bossa</a:t>
            </a:r>
            <a:r>
              <a:rPr lang="en-US" dirty="0"/>
              <a:t> nova, or samba feel ALWAYS sounds hipper than a melodically and harmonically complex one that doesn’t.</a:t>
            </a:r>
          </a:p>
        </p:txBody>
      </p:sp>
    </p:spTree>
    <p:extLst>
      <p:ext uri="{BB962C8B-B14F-4D97-AF65-F5344CB8AC3E}">
        <p14:creationId xmlns:p14="http://schemas.microsoft.com/office/powerpoint/2010/main" val="22910072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3E1B9-4DB0-DD4A-9CC4-5EF4677BC3F6}"/>
              </a:ext>
            </a:extLst>
          </p:cNvPr>
          <p:cNvSpPr>
            <a:spLocks noGrp="1"/>
          </p:cNvSpPr>
          <p:nvPr>
            <p:ph type="title"/>
          </p:nvPr>
        </p:nvSpPr>
        <p:spPr/>
        <p:txBody>
          <a:bodyPr/>
          <a:lstStyle/>
          <a:p>
            <a:r>
              <a:rPr lang="en-US" dirty="0"/>
              <a:t>The Scat Syllable Pledge</a:t>
            </a:r>
          </a:p>
        </p:txBody>
      </p:sp>
      <p:sp>
        <p:nvSpPr>
          <p:cNvPr id="3" name="Content Placeholder 2">
            <a:extLst>
              <a:ext uri="{FF2B5EF4-FFF2-40B4-BE49-F238E27FC236}">
                <a16:creationId xmlns:a16="http://schemas.microsoft.com/office/drawing/2014/main" id="{956BDAB5-E7AE-014E-AF81-8BDDEA6C6D4E}"/>
              </a:ext>
            </a:extLst>
          </p:cNvPr>
          <p:cNvSpPr>
            <a:spLocks noGrp="1"/>
          </p:cNvSpPr>
          <p:nvPr>
            <p:ph idx="1"/>
          </p:nvPr>
        </p:nvSpPr>
        <p:spPr/>
        <p:txBody>
          <a:bodyPr/>
          <a:lstStyle/>
          <a:p>
            <a:r>
              <a:rPr lang="en-US" dirty="0"/>
              <a:t>I, (state your name), do solemnly swear that I will never, ever, ever, ever use the following scat syllables in an improvised scat solo:</a:t>
            </a:r>
          </a:p>
          <a:p>
            <a:r>
              <a:rPr lang="en-US" dirty="0" err="1"/>
              <a:t>Shoobie</a:t>
            </a:r>
            <a:r>
              <a:rPr lang="en-US" dirty="0"/>
              <a:t>-Doobie;</a:t>
            </a:r>
          </a:p>
          <a:p>
            <a:r>
              <a:rPr lang="en-US" dirty="0" err="1"/>
              <a:t>Scoobie</a:t>
            </a:r>
            <a:r>
              <a:rPr lang="en-US" dirty="0"/>
              <a:t>-Doobie;</a:t>
            </a:r>
          </a:p>
          <a:p>
            <a:r>
              <a:rPr lang="en-US" dirty="0"/>
              <a:t>Wop, Bam, Bow;</a:t>
            </a:r>
          </a:p>
          <a:p>
            <a:r>
              <a:rPr lang="en-US" dirty="0" err="1"/>
              <a:t>Zwee</a:t>
            </a:r>
            <a:r>
              <a:rPr lang="en-US" dirty="0"/>
              <a:t> and Squee;</a:t>
            </a:r>
          </a:p>
          <a:p>
            <a:r>
              <a:rPr lang="en-US" dirty="0"/>
              <a:t>Scat, and *</a:t>
            </a:r>
            <a:r>
              <a:rPr lang="en-US" i="1" dirty="0" err="1"/>
              <a:t>Jazzzzzz</a:t>
            </a:r>
            <a:r>
              <a:rPr lang="en-US" dirty="0"/>
              <a:t>;</a:t>
            </a:r>
          </a:p>
          <a:p>
            <a:r>
              <a:rPr lang="en-US" dirty="0"/>
              <a:t>So help me, Ella.</a:t>
            </a:r>
          </a:p>
          <a:p>
            <a:endParaRPr lang="en-US" dirty="0"/>
          </a:p>
        </p:txBody>
      </p:sp>
    </p:spTree>
    <p:extLst>
      <p:ext uri="{BB962C8B-B14F-4D97-AF65-F5344CB8AC3E}">
        <p14:creationId xmlns:p14="http://schemas.microsoft.com/office/powerpoint/2010/main" val="42344836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0468A-E055-5149-BA5D-932DF41D63EB}"/>
              </a:ext>
            </a:extLst>
          </p:cNvPr>
          <p:cNvSpPr>
            <a:spLocks noGrp="1"/>
          </p:cNvSpPr>
          <p:nvPr>
            <p:ph type="title"/>
          </p:nvPr>
        </p:nvSpPr>
        <p:spPr/>
        <p:txBody>
          <a:bodyPr/>
          <a:lstStyle/>
          <a:p>
            <a:r>
              <a:rPr lang="en-US" dirty="0"/>
              <a:t>Tool #1: Variation on the Melody</a:t>
            </a:r>
          </a:p>
        </p:txBody>
      </p:sp>
      <p:sp>
        <p:nvSpPr>
          <p:cNvPr id="3" name="Content Placeholder 2">
            <a:extLst>
              <a:ext uri="{FF2B5EF4-FFF2-40B4-BE49-F238E27FC236}">
                <a16:creationId xmlns:a16="http://schemas.microsoft.com/office/drawing/2014/main" id="{8B03647B-24DB-4F42-B5F8-0C1517BB401A}"/>
              </a:ext>
            </a:extLst>
          </p:cNvPr>
          <p:cNvSpPr>
            <a:spLocks noGrp="1"/>
          </p:cNvSpPr>
          <p:nvPr>
            <p:ph idx="1"/>
          </p:nvPr>
        </p:nvSpPr>
        <p:spPr/>
        <p:txBody>
          <a:bodyPr/>
          <a:lstStyle/>
          <a:p>
            <a:r>
              <a:rPr lang="en-US" dirty="0"/>
              <a:t>Theme and Variation: it’s not just for classical music anymore! We’re going to play with the jazz standard “Bye, Bye, Blackbird” for this tool.</a:t>
            </a:r>
          </a:p>
          <a:p>
            <a:r>
              <a:rPr lang="en-US" dirty="0"/>
              <a:t>One of the quickest and easiest ways to help students get comfortable with the concept of wordless improvisation is to have them start by singing the melody on scat syllables.</a:t>
            </a:r>
          </a:p>
          <a:p>
            <a:r>
              <a:rPr lang="en-US" dirty="0"/>
              <a:t>If the students are comfortable with that, then encourage them to stretch a little bit with ornaments or small modifications.</a:t>
            </a:r>
          </a:p>
          <a:p>
            <a:r>
              <a:rPr lang="en-US" dirty="0"/>
              <a:t>As the students’ ears develop further, the more comfortable they will be wandering further from the melody.</a:t>
            </a:r>
          </a:p>
          <a:p>
            <a:r>
              <a:rPr lang="en-US" dirty="0"/>
              <a:t>This exercise also helps reinforce the form of the song!</a:t>
            </a:r>
          </a:p>
        </p:txBody>
      </p:sp>
    </p:spTree>
    <p:extLst>
      <p:ext uri="{BB962C8B-B14F-4D97-AF65-F5344CB8AC3E}">
        <p14:creationId xmlns:p14="http://schemas.microsoft.com/office/powerpoint/2010/main" val="24460918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C5BBC-9098-FE42-92BA-4386E37C8809}"/>
              </a:ext>
            </a:extLst>
          </p:cNvPr>
          <p:cNvSpPr>
            <a:spLocks noGrp="1"/>
          </p:cNvSpPr>
          <p:nvPr>
            <p:ph type="title"/>
          </p:nvPr>
        </p:nvSpPr>
        <p:spPr/>
        <p:txBody>
          <a:bodyPr/>
          <a:lstStyle/>
          <a:p>
            <a:r>
              <a:rPr lang="en-US" dirty="0"/>
              <a:t>Tool #2: Simple Chord Patterns</a:t>
            </a:r>
          </a:p>
        </p:txBody>
      </p:sp>
      <p:sp>
        <p:nvSpPr>
          <p:cNvPr id="3" name="Content Placeholder 2">
            <a:extLst>
              <a:ext uri="{FF2B5EF4-FFF2-40B4-BE49-F238E27FC236}">
                <a16:creationId xmlns:a16="http://schemas.microsoft.com/office/drawing/2014/main" id="{4518707A-D841-1947-980D-6FF9B7A25CF9}"/>
              </a:ext>
            </a:extLst>
          </p:cNvPr>
          <p:cNvSpPr>
            <a:spLocks noGrp="1"/>
          </p:cNvSpPr>
          <p:nvPr>
            <p:ph idx="1"/>
          </p:nvPr>
        </p:nvSpPr>
        <p:spPr/>
        <p:txBody>
          <a:bodyPr>
            <a:normAutofit fontScale="92500" lnSpcReduction="10000"/>
          </a:bodyPr>
          <a:lstStyle/>
          <a:p>
            <a:r>
              <a:rPr lang="en-US" dirty="0"/>
              <a:t>Part of what makes jazz fun (and at times frustrating) is the harmonies. The sooner that students can become comfortable, the more success they will have on a tune. We’re going to use the standard “There Will Never Be Another You” for this exercise.</a:t>
            </a:r>
          </a:p>
          <a:p>
            <a:r>
              <a:rPr lang="en-US" dirty="0"/>
              <a:t>First things first: have students sing the bass roots of every chord, in time, with the progression. This also builds familiarity with the form AND gets students thinking about listening for the bass.</a:t>
            </a:r>
          </a:p>
          <a:p>
            <a:r>
              <a:rPr lang="en-US" dirty="0"/>
              <a:t>Then, I love to have students sing patterns on the root, the second, the third, and the fifth of every chord (Do-Re-Mi-So, basically). Sevenths can come later, but foundational harmony is king here!</a:t>
            </a:r>
          </a:p>
          <a:p>
            <a:r>
              <a:rPr lang="en-US" dirty="0"/>
              <a:t>And… While I might not want to listen to an entire solo of 1-2-3-5 on every chord, it can actually lead to some pretty great lines!</a:t>
            </a:r>
          </a:p>
        </p:txBody>
      </p:sp>
    </p:spTree>
    <p:extLst>
      <p:ext uri="{BB962C8B-B14F-4D97-AF65-F5344CB8AC3E}">
        <p14:creationId xmlns:p14="http://schemas.microsoft.com/office/powerpoint/2010/main" val="14246257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13837-18A4-E240-B7E9-26D8B93CEA84}"/>
              </a:ext>
            </a:extLst>
          </p:cNvPr>
          <p:cNvSpPr>
            <a:spLocks noGrp="1"/>
          </p:cNvSpPr>
          <p:nvPr>
            <p:ph type="title"/>
          </p:nvPr>
        </p:nvSpPr>
        <p:spPr/>
        <p:txBody>
          <a:bodyPr/>
          <a:lstStyle/>
          <a:p>
            <a:r>
              <a:rPr lang="en-US" dirty="0"/>
              <a:t>Tool #3: Patterns on Scales</a:t>
            </a:r>
          </a:p>
        </p:txBody>
      </p:sp>
      <p:sp>
        <p:nvSpPr>
          <p:cNvPr id="3" name="Content Placeholder 2">
            <a:extLst>
              <a:ext uri="{FF2B5EF4-FFF2-40B4-BE49-F238E27FC236}">
                <a16:creationId xmlns:a16="http://schemas.microsoft.com/office/drawing/2014/main" id="{BA5D5D5F-B21B-5447-8E22-B94BCBD322C9}"/>
              </a:ext>
            </a:extLst>
          </p:cNvPr>
          <p:cNvSpPr>
            <a:spLocks noGrp="1"/>
          </p:cNvSpPr>
          <p:nvPr>
            <p:ph idx="1"/>
          </p:nvPr>
        </p:nvSpPr>
        <p:spPr/>
        <p:txBody>
          <a:bodyPr/>
          <a:lstStyle/>
          <a:p>
            <a:r>
              <a:rPr lang="en-US" dirty="0" err="1"/>
              <a:t>JazzHack</a:t>
            </a:r>
            <a:r>
              <a:rPr lang="en-US" dirty="0"/>
              <a:t> of the day: for the vast majority of jazz standards, if you sing ideas based on the scale associated with the key signature of the piece AND NOTHING ELSE, it’s going to sound pretty good most of the time. (Yes, there are lots of exceptions, but this holds true for a TON of tunes.)</a:t>
            </a:r>
          </a:p>
          <a:p>
            <a:r>
              <a:rPr lang="en-US" dirty="0"/>
              <a:t>Scalar patterns like 3rds, 4ths, enclosures (surrounding Do, Mi, and So with the neighbors above and below) all fall into the category of “Things that sound a whole lot more complex than they actually are.”</a:t>
            </a:r>
          </a:p>
          <a:p>
            <a:r>
              <a:rPr lang="en-US" dirty="0"/>
              <a:t>Read along with the written scat solo in “Reparations,” as an example of how scalar lines and scalar patterns can be used to create cool ideas that guide the listener’s ear to certain points.</a:t>
            </a:r>
          </a:p>
        </p:txBody>
      </p:sp>
    </p:spTree>
    <p:extLst>
      <p:ext uri="{BB962C8B-B14F-4D97-AF65-F5344CB8AC3E}">
        <p14:creationId xmlns:p14="http://schemas.microsoft.com/office/powerpoint/2010/main" val="40215236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E0E1F-AFE6-4B45-AF38-D57E4C33618E}"/>
              </a:ext>
            </a:extLst>
          </p:cNvPr>
          <p:cNvSpPr>
            <a:spLocks noGrp="1"/>
          </p:cNvSpPr>
          <p:nvPr>
            <p:ph type="title"/>
          </p:nvPr>
        </p:nvSpPr>
        <p:spPr/>
        <p:txBody>
          <a:bodyPr/>
          <a:lstStyle/>
          <a:p>
            <a:r>
              <a:rPr lang="en-US" dirty="0"/>
              <a:t>Tool #4: Patterns on the Blues Scale</a:t>
            </a:r>
          </a:p>
        </p:txBody>
      </p:sp>
      <p:sp>
        <p:nvSpPr>
          <p:cNvPr id="3" name="Content Placeholder 2">
            <a:extLst>
              <a:ext uri="{FF2B5EF4-FFF2-40B4-BE49-F238E27FC236}">
                <a16:creationId xmlns:a16="http://schemas.microsoft.com/office/drawing/2014/main" id="{D05B90B8-E488-EA4C-80CE-60B69908B397}"/>
              </a:ext>
            </a:extLst>
          </p:cNvPr>
          <p:cNvSpPr>
            <a:spLocks noGrp="1"/>
          </p:cNvSpPr>
          <p:nvPr>
            <p:ph idx="1"/>
          </p:nvPr>
        </p:nvSpPr>
        <p:spPr/>
        <p:txBody>
          <a:bodyPr>
            <a:normAutofit fontScale="92500" lnSpcReduction="10000"/>
          </a:bodyPr>
          <a:lstStyle/>
          <a:p>
            <a:r>
              <a:rPr lang="en-US" dirty="0"/>
              <a:t>Jazz is a direct descendent of the blues. And there is an altered pentatonic scale that is a foundational melodic element of the blues (and by extension, jazz).</a:t>
            </a:r>
          </a:p>
          <a:p>
            <a:pPr lvl="1"/>
            <a:r>
              <a:rPr lang="en-US" dirty="0"/>
              <a:t>Take the standard Pentatonic Scale (Do-Re-Mi-So-La-Do).</a:t>
            </a:r>
          </a:p>
          <a:p>
            <a:pPr lvl="1"/>
            <a:r>
              <a:rPr lang="en-US" dirty="0"/>
              <a:t>Start it on La (La-Do-Re-Mi-So-La).</a:t>
            </a:r>
          </a:p>
          <a:p>
            <a:pPr lvl="1"/>
            <a:r>
              <a:rPr lang="en-US" dirty="0"/>
              <a:t>Add a pitch bend (La-Do-Re-Ri-Mi-So-La).</a:t>
            </a:r>
          </a:p>
          <a:p>
            <a:pPr lvl="1"/>
            <a:r>
              <a:rPr lang="en-US" dirty="0"/>
              <a:t>Boom! Blues scale!</a:t>
            </a:r>
          </a:p>
          <a:p>
            <a:r>
              <a:rPr lang="en-US" dirty="0"/>
              <a:t>Your students already know this scale, because if they listen to pop music, they hear it. It’s the “B” in “R&amp;B,” after all.</a:t>
            </a:r>
          </a:p>
          <a:p>
            <a:r>
              <a:rPr lang="en-US" dirty="0"/>
              <a:t>Call-and-response is a great way to help students build vocabulary. Doing so over a 12-bar blues progression is even better!</a:t>
            </a:r>
          </a:p>
        </p:txBody>
      </p:sp>
    </p:spTree>
    <p:extLst>
      <p:ext uri="{BB962C8B-B14F-4D97-AF65-F5344CB8AC3E}">
        <p14:creationId xmlns:p14="http://schemas.microsoft.com/office/powerpoint/2010/main" val="308419118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docProps/app.xml><?xml version="1.0" encoding="utf-8"?>
<Properties xmlns="http://schemas.openxmlformats.org/officeDocument/2006/extended-properties" xmlns:vt="http://schemas.openxmlformats.org/officeDocument/2006/docPropsVTypes">
  <Template>Ion Boardroom</Template>
  <TotalTime>10035</TotalTime>
  <Words>1358</Words>
  <Application>Microsoft Macintosh PowerPoint</Application>
  <PresentationFormat>Widescreen</PresentationFormat>
  <Paragraphs>62</Paragraphs>
  <Slides>11</Slides>
  <Notes>0</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Century Gothic</vt:lpstr>
      <vt:lpstr>Wingdings 3</vt:lpstr>
      <vt:lpstr>Ion Boardroom</vt:lpstr>
      <vt:lpstr>If I Don’t Scat Sing, How Can I Teach It? Strategies to help choir directors who are new to the jazz idiom demystify vocal improvisation  A Breakout Session at the SWACDA Conference</vt:lpstr>
      <vt:lpstr>Scat Singing: Help!</vt:lpstr>
      <vt:lpstr>A Lot of Improv Isn’t Really Improvised</vt:lpstr>
      <vt:lpstr>“Tools” for our improv “Toolbox”</vt:lpstr>
      <vt:lpstr>The Scat Syllable Pledge</vt:lpstr>
      <vt:lpstr>Tool #1: Variation on the Melody</vt:lpstr>
      <vt:lpstr>Tool #2: Simple Chord Patterns</vt:lpstr>
      <vt:lpstr>Tool #3: Patterns on Scales</vt:lpstr>
      <vt:lpstr>Tool #4: Patterns on the Blues Scale</vt:lpstr>
      <vt:lpstr>Tool #5: Steal!!!</vt:lpstr>
      <vt:lpstr>Wrapping it up…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If I Don’t Scat Sing, How Can I Teach It? Strategies to help choir directors who are new to the jazz idiom de-mistify vocal improvisation  A Breakout Session at the SWACDA Conference</dc:title>
  <dc:creator>Microsoft Office User</dc:creator>
  <cp:lastModifiedBy>Microsoft Office User</cp:lastModifiedBy>
  <cp:revision>14</cp:revision>
  <dcterms:created xsi:type="dcterms:W3CDTF">2020-02-24T02:51:08Z</dcterms:created>
  <dcterms:modified xsi:type="dcterms:W3CDTF">2020-03-02T02:06:53Z</dcterms:modified>
</cp:coreProperties>
</file>