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300" r:id="rId8"/>
    <p:sldId id="311" r:id="rId9"/>
    <p:sldId id="313" r:id="rId10"/>
    <p:sldId id="314" r:id="rId11"/>
    <p:sldId id="312" r:id="rId12"/>
    <p:sldId id="315" r:id="rId13"/>
    <p:sldId id="316" r:id="rId14"/>
    <p:sldId id="317" r:id="rId15"/>
    <p:sldId id="318" r:id="rId16"/>
    <p:sldId id="319" r:id="rId17"/>
    <p:sldId id="320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9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ustinbinek/Desktop/0/Syllable%20Cou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Scat Syllable Onsets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Onsets!$A$2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Onsets!$B$1:$G$1</c:f>
              <c:strCache>
                <c:ptCount val="6"/>
                <c:pt idx="0">
                  <c:v>Ella Fitzgerald</c:v>
                </c:pt>
                <c:pt idx="1">
                  <c:v>Sarah Vaughan</c:v>
                </c:pt>
                <c:pt idx="2">
                  <c:v>Betty Carter</c:v>
                </c:pt>
                <c:pt idx="3">
                  <c:v>Mel Tormé</c:v>
                </c:pt>
                <c:pt idx="4">
                  <c:v>Mark Murphy</c:v>
                </c:pt>
                <c:pt idx="5">
                  <c:v>Bobby McFerrin</c:v>
                </c:pt>
              </c:strCache>
            </c:strRef>
          </c:cat>
          <c:val>
            <c:numRef>
              <c:f>Onsets!$B$2:$G$2</c:f>
              <c:numCache>
                <c:formatCode>0%</c:formatCode>
                <c:ptCount val="6"/>
                <c:pt idx="0" formatCode="0.00%">
                  <c:v>0.28999999999999998</c:v>
                </c:pt>
                <c:pt idx="1">
                  <c:v>0.3</c:v>
                </c:pt>
                <c:pt idx="2">
                  <c:v>0.2</c:v>
                </c:pt>
                <c:pt idx="3">
                  <c:v>0.11</c:v>
                </c:pt>
                <c:pt idx="4">
                  <c:v>0.1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C-2446-A2A6-E381DE5C1026}"/>
            </c:ext>
          </c:extLst>
        </c:ser>
        <c:ser>
          <c:idx val="1"/>
          <c:order val="1"/>
          <c:tx>
            <c:strRef>
              <c:f>Onsets!$A$3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Onsets!$B$1:$G$1</c:f>
              <c:strCache>
                <c:ptCount val="6"/>
                <c:pt idx="0">
                  <c:v>Ella Fitzgerald</c:v>
                </c:pt>
                <c:pt idx="1">
                  <c:v>Sarah Vaughan</c:v>
                </c:pt>
                <c:pt idx="2">
                  <c:v>Betty Carter</c:v>
                </c:pt>
                <c:pt idx="3">
                  <c:v>Mel Tormé</c:v>
                </c:pt>
                <c:pt idx="4">
                  <c:v>Mark Murphy</c:v>
                </c:pt>
                <c:pt idx="5">
                  <c:v>Bobby McFerrin</c:v>
                </c:pt>
              </c:strCache>
            </c:strRef>
          </c:cat>
          <c:val>
            <c:numRef>
              <c:f>Onsets!$B$3:$G$3</c:f>
              <c:numCache>
                <c:formatCode>0%</c:formatCode>
                <c:ptCount val="6"/>
                <c:pt idx="0">
                  <c:v>0.57999999999999996</c:v>
                </c:pt>
                <c:pt idx="1">
                  <c:v>0.34</c:v>
                </c:pt>
                <c:pt idx="2">
                  <c:v>0.52</c:v>
                </c:pt>
                <c:pt idx="3">
                  <c:v>0.72</c:v>
                </c:pt>
                <c:pt idx="4">
                  <c:v>0.34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C-2446-A2A6-E381DE5C1026}"/>
            </c:ext>
          </c:extLst>
        </c:ser>
        <c:ser>
          <c:idx val="2"/>
          <c:order val="2"/>
          <c:tx>
            <c:strRef>
              <c:f>Onsets!$A$4</c:f>
              <c:strCache>
                <c:ptCount val="1"/>
                <c:pt idx="0">
                  <c:v>Vowels/Glottals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Onsets!$B$1:$G$1</c:f>
              <c:strCache>
                <c:ptCount val="6"/>
                <c:pt idx="0">
                  <c:v>Ella Fitzgerald</c:v>
                </c:pt>
                <c:pt idx="1">
                  <c:v>Sarah Vaughan</c:v>
                </c:pt>
                <c:pt idx="2">
                  <c:v>Betty Carter</c:v>
                </c:pt>
                <c:pt idx="3">
                  <c:v>Mel Tormé</c:v>
                </c:pt>
                <c:pt idx="4">
                  <c:v>Mark Murphy</c:v>
                </c:pt>
                <c:pt idx="5">
                  <c:v>Bobby McFerrin</c:v>
                </c:pt>
              </c:strCache>
            </c:strRef>
          </c:cat>
          <c:val>
            <c:numRef>
              <c:f>Onsets!$B$4:$G$4</c:f>
              <c:numCache>
                <c:formatCode>0%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0.12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C-2446-A2A6-E381DE5C1026}"/>
            </c:ext>
          </c:extLst>
        </c:ser>
        <c:ser>
          <c:idx val="3"/>
          <c:order val="3"/>
          <c:tx>
            <c:strRef>
              <c:f>Onsets!$A$5</c:f>
              <c:strCache>
                <c:ptCount val="1"/>
                <c:pt idx="0">
                  <c:v>Pitched Consonants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Onsets!$B$1:$G$1</c:f>
              <c:strCache>
                <c:ptCount val="6"/>
                <c:pt idx="0">
                  <c:v>Ella Fitzgerald</c:v>
                </c:pt>
                <c:pt idx="1">
                  <c:v>Sarah Vaughan</c:v>
                </c:pt>
                <c:pt idx="2">
                  <c:v>Betty Carter</c:v>
                </c:pt>
                <c:pt idx="3">
                  <c:v>Mel Tormé</c:v>
                </c:pt>
                <c:pt idx="4">
                  <c:v>Mark Murphy</c:v>
                </c:pt>
                <c:pt idx="5">
                  <c:v>Bobby McFerrin</c:v>
                </c:pt>
              </c:strCache>
            </c:strRef>
          </c:cat>
          <c:val>
            <c:numRef>
              <c:f>Onsets!$B$5:$G$5</c:f>
              <c:numCache>
                <c:formatCode>0%</c:formatCode>
                <c:ptCount val="6"/>
                <c:pt idx="0">
                  <c:v>0.06</c:v>
                </c:pt>
                <c:pt idx="1">
                  <c:v>0.16</c:v>
                </c:pt>
                <c:pt idx="2">
                  <c:v>0.1</c:v>
                </c:pt>
                <c:pt idx="3">
                  <c:v>0.05</c:v>
                </c:pt>
                <c:pt idx="4">
                  <c:v>0.45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1C-2446-A2A6-E381DE5C1026}"/>
            </c:ext>
          </c:extLst>
        </c:ser>
        <c:ser>
          <c:idx val="4"/>
          <c:order val="4"/>
          <c:tx>
            <c:strRef>
              <c:f>Onsets!$A$6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Onsets!$B$1:$G$1</c:f>
              <c:strCache>
                <c:ptCount val="6"/>
                <c:pt idx="0">
                  <c:v>Ella Fitzgerald</c:v>
                </c:pt>
                <c:pt idx="1">
                  <c:v>Sarah Vaughan</c:v>
                </c:pt>
                <c:pt idx="2">
                  <c:v>Betty Carter</c:v>
                </c:pt>
                <c:pt idx="3">
                  <c:v>Mel Tormé</c:v>
                </c:pt>
                <c:pt idx="4">
                  <c:v>Mark Murphy</c:v>
                </c:pt>
                <c:pt idx="5">
                  <c:v>Bobby McFerrin</c:v>
                </c:pt>
              </c:strCache>
            </c:strRef>
          </c:cat>
          <c:val>
            <c:numRef>
              <c:f>Onsets!$B$6:$G$6</c:f>
              <c:numCache>
                <c:formatCode>0%</c:formatCode>
                <c:ptCount val="6"/>
                <c:pt idx="0">
                  <c:v>0.03</c:v>
                </c:pt>
                <c:pt idx="1">
                  <c:v>0.11</c:v>
                </c:pt>
                <c:pt idx="2">
                  <c:v>0.05</c:v>
                </c:pt>
                <c:pt idx="3">
                  <c:v>0.09</c:v>
                </c:pt>
                <c:pt idx="4">
                  <c:v>0.04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1C-2446-A2A6-E381DE5C1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9196464"/>
        <c:axId val="2086062576"/>
      </c:barChart>
      <c:catAx>
        <c:axId val="206919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062576"/>
        <c:crosses val="autoZero"/>
        <c:auto val="1"/>
        <c:lblAlgn val="ctr"/>
        <c:lblOffset val="100"/>
        <c:noMultiLvlLbl val="0"/>
      </c:catAx>
      <c:valAx>
        <c:axId val="208606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19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BB22-0F26-6543-84A2-254122925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6077B-8B57-504D-A57A-E4CCAB8D8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C8D3F-F496-F848-AB6B-AB707907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9579-7C7A-4441-A346-76B50DE4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74D3B-7800-E946-9FC7-31913638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CCF9-E115-E444-AFB9-D12D02D7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26D8B-8D5A-A944-A0F9-DD8FA5B1B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7EF5E-3619-7A4E-B2EC-B607358E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F9F3C-A747-3546-A6A3-7DADDEB8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9C93A-25D7-7246-8B3D-F4E03A83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3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BBA3D0-889F-7A44-8FB6-5F78B9EA7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D2CC3-1DFB-C34E-B768-CD91B8D84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35B3A-A04D-1740-A78A-AC873A5A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2B7F5-4AFA-3C4A-9563-D66FFB03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EEA1A-4356-C446-B6B6-A4521228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5F06-5A47-1840-9D8E-15E87B41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C2540-1825-704C-A28F-5BCB59D9C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82470-6ECF-2941-9F1B-629F952C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10099-DB66-7A46-B908-FE5D6169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81B3-4F04-A343-BF89-056F9AEC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B364-0EE5-A942-815E-F3B8983B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EBB4-9B8A-EB4E-A604-CED80976B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BC834-A8B4-854D-B03A-1E835FDC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46910-D4AF-5448-921E-B20F2691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D0D10-EC3F-D348-8DCB-9A064084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E295-38C1-8040-BD9E-EC56040F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7BFA-5C98-EF4C-914B-2CFF5644F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BAB44-6EB2-F545-8447-687511623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D08F6-A547-3642-A459-91362D66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C2882-F427-0C43-B1BE-C6EB5012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EA055-8BF3-B14B-9BFF-8D6FA19B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9BF3-9F1D-4149-BAC9-3A9189B7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8E2D9-AADF-CA40-9054-D75B17328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CA371-5514-6247-921D-53FB7805F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F8509-3E69-D04F-91CB-502699781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17911-A492-9F4B-9EBB-AF18E86F8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194FDB-8217-384D-AEA7-E6A76A74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7D801-EDFA-874F-90C4-E90C011D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4023F-95E3-F84A-BEEC-F4957449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00F0-F0EA-E546-82EB-AEF26AF0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A5323-9BC9-4C4F-BFC0-1B8396A5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6E950-B3FD-1240-A41F-B09A455F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C4234-E2C1-FA46-A6B1-263FDBAB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3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BE458-799C-3644-89ED-85033587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39B7D-0EA6-1C4D-BD63-823E2274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FFAEF-1C9F-6143-B57D-03649062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AC70-9E2C-D549-9F30-353C2DB5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3AF8-D5E8-5748-AC66-CF637C48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87415-60C6-7348-A7EF-F8B03BED8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EC287-A40E-6449-88F1-1E4390C6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FC4B9-F97B-6544-8804-074B4518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24ECC-64A1-214E-8A9C-2A143D12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3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974E-55BA-7D4E-9322-CB959065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603AB-1073-A343-BBDD-D3E6EE8D9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65CCF-23B4-FC40-A34D-F319706FF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6E997-742E-C749-8763-D5AA405F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D1F2D-1824-6943-B940-9D2BF3D0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D68DF-47C5-A84B-BEF1-953EA112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35825-424A-5442-B842-00B1F9B9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3A106-B344-0949-94EF-AC4CA646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95B7-95C8-E848-BEE0-0C4A511CD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65D7-2A86-974F-A68F-C773955E9856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3FED-5E3D-2746-9007-660D73B5B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90468-6B33-CA4E-84EE-1EFC778A9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8289-4E84-4740-B289-1564410B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rive.google.com/drive/folders/1ilI1dfd_I3IH_4R97QY5Ngd1__2vkmi8?usp=sharing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justinbinekjazz.com/" TargetMode="External"/><Relationship Id="rId5" Type="http://schemas.openxmlformats.org/officeDocument/2006/relationships/hyperlink" Target="mailto:justinbinek@gmail.com" TargetMode="External"/><Relationship Id="rId4" Type="http://schemas.openxmlformats.org/officeDocument/2006/relationships/hyperlink" Target="mailto:jbinek@kckcc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CD3E-60B8-B546-B573-EE48762B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TEN HABITS OF</a:t>
            </a:r>
            <a:br>
              <a:rPr lang="en-US" dirty="0"/>
            </a:br>
            <a:r>
              <a:rPr lang="en-US" dirty="0"/>
              <a:t>HIGHLY EFFECTIVE SCAT SINGERS: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25C5-B03D-0242-AE96-22D029DB0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Presenter: Dr. Justin Binek</a:t>
            </a:r>
          </a:p>
          <a:p>
            <a:pPr marL="0" indent="0">
              <a:buNone/>
            </a:pPr>
            <a:r>
              <a:rPr lang="en-US" dirty="0"/>
              <a:t>Assistant Professor of Music Theory and Jazz Studies</a:t>
            </a:r>
          </a:p>
          <a:p>
            <a:pPr marL="0" indent="0">
              <a:buNone/>
            </a:pPr>
            <a:r>
              <a:rPr lang="en-US" dirty="0"/>
              <a:t>Kansas City Kansas Community College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4"/>
              </a:rPr>
              <a:t>jbinek@kckcc.edu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justinbinek@gmail.com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Website: </a:t>
            </a:r>
            <a:r>
              <a:rPr lang="en-US" dirty="0">
                <a:hlinkClick r:id="rId6"/>
              </a:rPr>
              <a:t>https://www.justinbinekjazz.com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Session Essay </a:t>
            </a:r>
            <a:r>
              <a:rPr lang="en-US"/>
              <a:t>and Transcriptions </a:t>
            </a:r>
            <a:r>
              <a:rPr lang="en-US" dirty="0"/>
              <a:t>Download: </a:t>
            </a:r>
            <a:r>
              <a:rPr lang="en-US" dirty="0">
                <a:hlinkClick r:id="rId7"/>
              </a:rPr>
              <a:t>https://drive.google.com/drive/folders/1ilI1dfd_I3IH_4R97QY5Ngd1__2vkmi8?usp=sharing</a:t>
            </a:r>
            <a:r>
              <a:rPr lang="en-US" dirty="0"/>
              <a:t> </a:t>
            </a:r>
          </a:p>
        </p:txBody>
      </p:sp>
      <p:pic>
        <p:nvPicPr>
          <p:cNvPr id="4" name="10 Shulie a Bop" descr="10 Shulie a Bop">
            <a:hlinkClick r:id="" action="ppaction://media"/>
            <a:extLst>
              <a:ext uri="{FF2B5EF4-FFF2-40B4-BE49-F238E27FC236}">
                <a16:creationId xmlns:a16="http://schemas.microsoft.com/office/drawing/2014/main" id="{40CFC915-7332-8C45-B136-5DB538FE65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1134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0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INFLECTION: use of pitch blends, glissandi, and falloffs for targeted effects</a:t>
            </a:r>
          </a:p>
        </p:txBody>
      </p:sp>
      <p:pic>
        <p:nvPicPr>
          <p:cNvPr id="7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FFA058BC-965E-3846-B7C8-F18072CE5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1905794"/>
            <a:ext cx="10160000" cy="4191000"/>
          </a:xfrm>
        </p:spPr>
      </p:pic>
    </p:spTree>
    <p:extLst>
      <p:ext uri="{BB962C8B-B14F-4D97-AF65-F5344CB8AC3E}">
        <p14:creationId xmlns:p14="http://schemas.microsoft.com/office/powerpoint/2010/main" val="403612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INSTRUMENTALISM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E9EE13-96B5-E246-9BBA-8E53ABF4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Soloing with instrumental phrasing, articulations, and timbres</a:t>
            </a:r>
          </a:p>
        </p:txBody>
      </p:sp>
    </p:spTree>
    <p:extLst>
      <p:ext uri="{BB962C8B-B14F-4D97-AF65-F5344CB8AC3E}">
        <p14:creationId xmlns:p14="http://schemas.microsoft.com/office/powerpoint/2010/main" val="124631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PENTATONICS: frequent use of diatonic and altered pentatonic patterns, including blues licks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57835549-4006-044C-9A30-928FF3150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3366294"/>
            <a:ext cx="10160000" cy="1270000"/>
          </a:xfrm>
        </p:spPr>
      </p:pic>
    </p:spTree>
    <p:extLst>
      <p:ext uri="{BB962C8B-B14F-4D97-AF65-F5344CB8AC3E}">
        <p14:creationId xmlns:p14="http://schemas.microsoft.com/office/powerpoint/2010/main" val="130622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RANGE: use of a wide range of pitch</a:t>
            </a:r>
          </a:p>
        </p:txBody>
      </p:sp>
      <p:pic>
        <p:nvPicPr>
          <p:cNvPr id="4" name="Content Placeholder 3" descr="A close up of a antenna&#10;&#10;Description automatically generated">
            <a:extLst>
              <a:ext uri="{FF2B5EF4-FFF2-40B4-BE49-F238E27FC236}">
                <a16:creationId xmlns:a16="http://schemas.microsoft.com/office/drawing/2014/main" id="{9DC677B0-E1CB-AE47-825A-9D17902E1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2604294"/>
            <a:ext cx="10160000" cy="2794000"/>
          </a:xfrm>
        </p:spPr>
      </p:pic>
    </p:spTree>
    <p:extLst>
      <p:ext uri="{BB962C8B-B14F-4D97-AF65-F5344CB8AC3E}">
        <p14:creationId xmlns:p14="http://schemas.microsoft.com/office/powerpoint/2010/main" val="155221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RIFFS: moderate to frequent use of short, repeated melodic and rhythmic fragments</a:t>
            </a:r>
          </a:p>
        </p:txBody>
      </p:sp>
      <p:pic>
        <p:nvPicPr>
          <p:cNvPr id="4" name="Content Placeholder 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77E9C99-1234-7045-9F99-5F7A1B6D3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1874044"/>
            <a:ext cx="10160000" cy="4254500"/>
          </a:xfrm>
        </p:spPr>
      </p:pic>
    </p:spTree>
    <p:extLst>
      <p:ext uri="{BB962C8B-B14F-4D97-AF65-F5344CB8AC3E}">
        <p14:creationId xmlns:p14="http://schemas.microsoft.com/office/powerpoint/2010/main" val="63611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THEORY: evidence of a strong theoretical harmonic and melodic foundation</a:t>
            </a:r>
          </a:p>
        </p:txBody>
      </p:sp>
      <p:pic>
        <p:nvPicPr>
          <p:cNvPr id="4" name="Content Placeholder 3" descr="Diagram, schematic&#10;&#10;Description automatically generated">
            <a:extLst>
              <a:ext uri="{FF2B5EF4-FFF2-40B4-BE49-F238E27FC236}">
                <a16:creationId xmlns:a16="http://schemas.microsoft.com/office/drawing/2014/main" id="{3F6236FE-A86B-3C4E-AEB1-A6F4AF43B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3271044"/>
            <a:ext cx="10160000" cy="1460500"/>
          </a:xfrm>
        </p:spPr>
      </p:pic>
    </p:spTree>
    <p:extLst>
      <p:ext uri="{BB962C8B-B14F-4D97-AF65-F5344CB8AC3E}">
        <p14:creationId xmlns:p14="http://schemas.microsoft.com/office/powerpoint/2010/main" val="399408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VIBRATO: use of a targeted, rapidly oscillating vibrato “shake” on certain sustains</a:t>
            </a:r>
          </a:p>
        </p:txBody>
      </p:sp>
      <p:pic>
        <p:nvPicPr>
          <p:cNvPr id="4" name="Content Placeholder 3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6914F240-F416-1441-8F3E-C25A50FBD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2413794"/>
            <a:ext cx="10172700" cy="3175000"/>
          </a:xfrm>
        </p:spPr>
      </p:pic>
    </p:spTree>
    <p:extLst>
      <p:ext uri="{BB962C8B-B14F-4D97-AF65-F5344CB8AC3E}">
        <p14:creationId xmlns:p14="http://schemas.microsoft.com/office/powerpoint/2010/main" val="406392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E9EE13-96B5-E246-9BBA-8E53ABF4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What’s next?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questions do you have for me?</a:t>
            </a:r>
          </a:p>
        </p:txBody>
      </p:sp>
    </p:spTree>
    <p:extLst>
      <p:ext uri="{BB962C8B-B14F-4D97-AF65-F5344CB8AC3E}">
        <p14:creationId xmlns:p14="http://schemas.microsoft.com/office/powerpoint/2010/main" val="183681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E9EE13-96B5-E246-9BBA-8E53ABF4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My gratitude to everyone at the Jazz Education Network for making JENX possible, and for inviting me to be a part of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Also, thanks to the great institutions for which I am privileged to teach:</a:t>
            </a:r>
          </a:p>
          <a:p>
            <a:pPr marL="0" indent="0">
              <a:buNone/>
            </a:pPr>
            <a:r>
              <a:rPr lang="en-US" dirty="0"/>
              <a:t>Kansas City Kansas Community College</a:t>
            </a:r>
          </a:p>
          <a:p>
            <a:pPr marL="0" indent="0">
              <a:buNone/>
            </a:pPr>
            <a:r>
              <a:rPr lang="en-US" dirty="0"/>
              <a:t>The Jazz Harmony Retreat (Creston, IA)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Halewynstichting</a:t>
            </a:r>
            <a:r>
              <a:rPr lang="en-US" dirty="0"/>
              <a:t> Jazz Workshop (Belgium)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05 Effendi" descr="05 Effendi">
            <a:hlinkClick r:id="" action="ppaction://media"/>
            <a:extLst>
              <a:ext uri="{FF2B5EF4-FFF2-40B4-BE49-F238E27FC236}">
                <a16:creationId xmlns:a16="http://schemas.microsoft.com/office/drawing/2014/main" id="{C1F5E067-5BED-354B-9622-06966236B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86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D6E3-F355-9940-BB86-BB0F73FC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TEN HABITS OF</a:t>
            </a:r>
            <a:br>
              <a:rPr lang="en-US" dirty="0"/>
            </a:br>
            <a:r>
              <a:rPr lang="en-US" dirty="0"/>
              <a:t>HIGHLY EFFECTIVE SCAT SINGERS: ORIGINAL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E772-FA40-2C49-8294-FF1AD285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written as the conclusion of Chapter 11, “The Art and the Craft of Scat Singing and Melodic Alteration” for Diana </a:t>
            </a:r>
            <a:r>
              <a:rPr lang="en-US" dirty="0" err="1"/>
              <a:t>Spradling’s</a:t>
            </a:r>
            <a:r>
              <a:rPr lang="en-US" dirty="0"/>
              <a:t> Book, </a:t>
            </a:r>
            <a:r>
              <a:rPr lang="en-US" i="1" dirty="0"/>
              <a:t>Jazz Singing: Developing Artistry and Authenticity</a:t>
            </a:r>
            <a:r>
              <a:rPr lang="en-US" dirty="0"/>
              <a:t> (Sound Music Publications, 2007).</a:t>
            </a:r>
          </a:p>
          <a:p>
            <a:r>
              <a:rPr lang="en-US" dirty="0"/>
              <a:t>Asked by Diana to transcribe and analyze six scat solos from significant jazz singers, with her only request being that Sarah Vaughan’s “</a:t>
            </a:r>
            <a:r>
              <a:rPr lang="en-US" dirty="0" err="1"/>
              <a:t>Shulie</a:t>
            </a:r>
            <a:r>
              <a:rPr lang="en-US" dirty="0"/>
              <a:t> a Bop” and Mel </a:t>
            </a:r>
            <a:r>
              <a:rPr lang="en-US" dirty="0" err="1"/>
              <a:t>Tormé’s</a:t>
            </a:r>
            <a:r>
              <a:rPr lang="en-US" dirty="0"/>
              <a:t> “Route 66” be included.</a:t>
            </a:r>
          </a:p>
          <a:p>
            <a:r>
              <a:rPr lang="en-US" dirty="0"/>
              <a:t>I added Ella Fitzgerald’s “Oh, Lady Be Good” (from </a:t>
            </a:r>
            <a:r>
              <a:rPr lang="en-US" i="1" dirty="0"/>
              <a:t>At the Opera House</a:t>
            </a:r>
            <a:r>
              <a:rPr lang="en-US" dirty="0"/>
              <a:t>), Betty Carter’s “</a:t>
            </a:r>
            <a:r>
              <a:rPr lang="en-US" dirty="0" err="1"/>
              <a:t>Frenesi</a:t>
            </a:r>
            <a:r>
              <a:rPr lang="en-US" dirty="0"/>
              <a:t>,” Mark Murphy’s “Effendi,” and Bobby McFerrin’s “Moondance.”</a:t>
            </a:r>
          </a:p>
        </p:txBody>
      </p:sp>
    </p:spTree>
    <p:extLst>
      <p:ext uri="{BB962C8B-B14F-4D97-AF65-F5344CB8AC3E}">
        <p14:creationId xmlns:p14="http://schemas.microsoft.com/office/powerpoint/2010/main" val="201071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BABEF-720E-BF4A-826E-6525E5CA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THE ORIGINAL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027B-F0C2-714A-8BB6-9F160F0F6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Biggest Issue #1: drawing large conclusions based on analysis of one particular solo, not just once, but six times for six separate artists.</a:t>
            </a:r>
          </a:p>
          <a:p>
            <a:r>
              <a:rPr lang="en-US" dirty="0"/>
              <a:t>Biggest Issue #2: attempting to make definitive conclusions regarding highly subjective analysis.</a:t>
            </a:r>
          </a:p>
          <a:p>
            <a:r>
              <a:rPr lang="en-US" dirty="0"/>
              <a:t>Somewhat ad hoc nature of solo choices: my primary criterion for inclusion was whether I liked the solo or not.</a:t>
            </a:r>
          </a:p>
          <a:p>
            <a:r>
              <a:rPr lang="en-US" dirty="0"/>
              <a:t>The transcriptions themselves were </a:t>
            </a:r>
            <a:r>
              <a:rPr lang="en-US" u="sng" dirty="0"/>
              <a:t>mostly</a:t>
            </a:r>
            <a:r>
              <a:rPr lang="en-US" dirty="0"/>
              <a:t> accurate, though there were some significant errors.</a:t>
            </a:r>
          </a:p>
          <a:p>
            <a:r>
              <a:rPr lang="en-US" dirty="0"/>
              <a:t>No formal methodology to codify scat syllable choices with any consistency or clarity.</a:t>
            </a:r>
          </a:p>
          <a:p>
            <a:r>
              <a:rPr lang="en-US" dirty="0"/>
              <a:t>Some statements that I wrote were, simply, factually inaccurate.</a:t>
            </a:r>
          </a:p>
        </p:txBody>
      </p:sp>
    </p:spTree>
    <p:extLst>
      <p:ext uri="{BB962C8B-B14F-4D97-AF65-F5344CB8AC3E}">
        <p14:creationId xmlns:p14="http://schemas.microsoft.com/office/powerpoint/2010/main" val="94769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41B5-500F-3044-B0D8-BC4BB3C9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BETTER</a:t>
            </a:r>
            <a:br>
              <a:rPr lang="en-US" dirty="0"/>
            </a:br>
            <a:r>
              <a:rPr lang="en-US" dirty="0"/>
              <a:t>ANALYTICAL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BEBD5-B31F-5048-94D4-1011C002A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methods developed and refined during my doctoral studies at the University of North Texas.</a:t>
            </a:r>
          </a:p>
          <a:p>
            <a:r>
              <a:rPr lang="en-US" dirty="0"/>
              <a:t>Concept of “Syllable Groups” to explore behaviors in articulation and vowel behaviors. Essentially, it’s the idea that whether a singer sings a doo, a doom, a doon, a </a:t>
            </a:r>
            <a:r>
              <a:rPr lang="en-US" dirty="0" err="1"/>
              <a:t>doop</a:t>
            </a:r>
            <a:r>
              <a:rPr lang="en-US" dirty="0"/>
              <a:t>, or a </a:t>
            </a:r>
            <a:r>
              <a:rPr lang="en-US" dirty="0" err="1"/>
              <a:t>doot</a:t>
            </a:r>
            <a:r>
              <a:rPr lang="en-US" dirty="0"/>
              <a:t>, it will all go into the general Syllable Group “Doo.”</a:t>
            </a:r>
          </a:p>
          <a:p>
            <a:r>
              <a:rPr lang="en-US" dirty="0"/>
              <a:t>Dr. John Murphy: “Sometimes important advances in research are based on the researcher going back to re-explore their work with fresh eyes and ears.”</a:t>
            </a:r>
          </a:p>
        </p:txBody>
      </p:sp>
    </p:spTree>
    <p:extLst>
      <p:ext uri="{BB962C8B-B14F-4D97-AF65-F5344CB8AC3E}">
        <p14:creationId xmlns:p14="http://schemas.microsoft.com/office/powerpoint/2010/main" val="979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F1B1-7504-4B4D-93D4-E6FE1A8D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ORIGINAL “TEN HABITS”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4745E-58DF-FF42-8464-8072D537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 overt, constant use of triplet figures that drives the “swing” feel; </a:t>
            </a:r>
          </a:p>
          <a:p>
            <a:r>
              <a:rPr lang="en-US" dirty="0"/>
              <a:t>Frequent use of syncopation both in scat and melodic ideas; </a:t>
            </a:r>
          </a:p>
          <a:p>
            <a:r>
              <a:rPr lang="en-US" dirty="0"/>
              <a:t>The use of pickups to begin musical ideas on offbeats; </a:t>
            </a:r>
          </a:p>
          <a:p>
            <a:r>
              <a:rPr lang="en-US" dirty="0"/>
              <a:t>Moderate to frequent use of short, repeated rhythmic and melodic fragments, or “riffs”; </a:t>
            </a:r>
          </a:p>
          <a:p>
            <a:r>
              <a:rPr lang="en-US" dirty="0"/>
              <a:t>Soloing with instrumental-like phrasing, articulations, and timbres; </a:t>
            </a:r>
          </a:p>
          <a:p>
            <a:r>
              <a:rPr lang="en-US" dirty="0"/>
              <a:t>Vocally, a wide range in pitch, rather than concentrating the solo around one particular octave; </a:t>
            </a:r>
          </a:p>
          <a:p>
            <a:r>
              <a:rPr lang="en-US" dirty="0"/>
              <a:t>Frequent use of the blues scale, both as a melodic alteration and as a device for creating scat lines; </a:t>
            </a:r>
          </a:p>
          <a:p>
            <a:r>
              <a:rPr lang="en-US" dirty="0"/>
              <a:t>Musically “hip” licks over ii7-V7-I7 (or iiø7-V7-i7) progressions; </a:t>
            </a:r>
          </a:p>
          <a:p>
            <a:r>
              <a:rPr lang="en-US" dirty="0"/>
              <a:t>Syllabic choices driven by the use of the initial consonants B and D; and </a:t>
            </a:r>
          </a:p>
          <a:p>
            <a:r>
              <a:rPr lang="en-US" dirty="0"/>
              <a:t>Intentionally humorous passages in the form of quotes, syllabic choices, or tongue-in-cheek musical moments. </a:t>
            </a:r>
          </a:p>
        </p:txBody>
      </p:sp>
    </p:spTree>
    <p:extLst>
      <p:ext uri="{BB962C8B-B14F-4D97-AF65-F5344CB8AC3E}">
        <p14:creationId xmlns:p14="http://schemas.microsoft.com/office/powerpoint/2010/main" val="230571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(REVISED) TEN HABITS OF HIGHLY EFFECTIVE SCAT SINGERS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A659-CF66-7F4D-ADA3-3621462EF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truth, this is the “(Revised) Ten Habits of Highly Effective Scat Singers, Based Strictly on a Limited Sample of Representative Solos from Six of the Most Highly Acclaimed Vocal Improvisers.”</a:t>
            </a:r>
          </a:p>
        </p:txBody>
      </p:sp>
    </p:spTree>
    <p:extLst>
      <p:ext uri="{BB962C8B-B14F-4D97-AF65-F5344CB8AC3E}">
        <p14:creationId xmlns:p14="http://schemas.microsoft.com/office/powerpoint/2010/main" val="336190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ARTICULATION: syllabic choices driven predominantly by use of B and D syllabic onsets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53A9B9-4888-CE4A-8F27-B174F76D4B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735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COMPROVISATION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E9EE13-96B5-E246-9BBA-8E53ABF4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Compositional shape and scope within individual phrases, sections, and choruses, and in terms of the overall arc of the solo</a:t>
            </a:r>
          </a:p>
        </p:txBody>
      </p:sp>
    </p:spTree>
    <p:extLst>
      <p:ext uri="{BB962C8B-B14F-4D97-AF65-F5344CB8AC3E}">
        <p14:creationId xmlns:p14="http://schemas.microsoft.com/office/powerpoint/2010/main" val="412377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D8A-A263-6648-A26D-740FB7FC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HUMOR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E9EE13-96B5-E246-9BBA-8E53ABF4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Intentionally humorous passages in the form of quotes, syllabic choices, or tongue-in-cheek musical moments</a:t>
            </a:r>
          </a:p>
        </p:txBody>
      </p:sp>
    </p:spTree>
    <p:extLst>
      <p:ext uri="{BB962C8B-B14F-4D97-AF65-F5344CB8AC3E}">
        <p14:creationId xmlns:p14="http://schemas.microsoft.com/office/powerpoint/2010/main" val="210106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843</Words>
  <Application>Microsoft Macintosh PowerPoint</Application>
  <PresentationFormat>Widescreen</PresentationFormat>
  <Paragraphs>68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TEN HABITS OF HIGHLY EFFECTIVE SCAT SINGERS: REVISITED</vt:lpstr>
      <vt:lpstr>THE TEN HABITS OF HIGHLY EFFECTIVE SCAT SINGERS: ORIGINAL</vt:lpstr>
      <vt:lpstr>ISSUES WITH THE ORIGINAL STUDY</vt:lpstr>
      <vt:lpstr>BUILDING A BETTER ANALYTICAL FRAMEWORK</vt:lpstr>
      <vt:lpstr>THE ORIGINAL “TEN HABITS” LIST</vt:lpstr>
      <vt:lpstr>THE (REVISED) TEN HABITS OF HIGHLY EFFECTIVE SCAT SINGERS</vt:lpstr>
      <vt:lpstr>ARTICULATION: syllabic choices driven predominantly by use of B and D syllabic onsets</vt:lpstr>
      <vt:lpstr>COMPROVISATION</vt:lpstr>
      <vt:lpstr>HUMOR</vt:lpstr>
      <vt:lpstr>INFLECTION: use of pitch blends, glissandi, and falloffs for targeted effects</vt:lpstr>
      <vt:lpstr>INSTRUMENTALISM</vt:lpstr>
      <vt:lpstr>PENTATONICS: frequent use of diatonic and altered pentatonic patterns, including blues licks</vt:lpstr>
      <vt:lpstr>RANGE: use of a wide range of pitch</vt:lpstr>
      <vt:lpstr>RIFFS: moderate to frequent use of short, repeated melodic and rhythmic fragments</vt:lpstr>
      <vt:lpstr>THEORY: evidence of a strong theoretical harmonic and melodic foundation</vt:lpstr>
      <vt:lpstr>VIBRATO: use of a targeted, rapidly oscillating vibrato “shake” on certain sustains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POSTER</dc:title>
  <dc:creator>sharonburch@me.com</dc:creator>
  <cp:lastModifiedBy>Microsoft Office User</cp:lastModifiedBy>
  <cp:revision>40</cp:revision>
  <cp:lastPrinted>2021-01-04T19:44:25Z</cp:lastPrinted>
  <dcterms:created xsi:type="dcterms:W3CDTF">2020-10-29T22:19:43Z</dcterms:created>
  <dcterms:modified xsi:type="dcterms:W3CDTF">2021-01-04T20:17:38Z</dcterms:modified>
</cp:coreProperties>
</file>