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43"/>
  </p:normalViewPr>
  <p:slideViewPr>
    <p:cSldViewPr snapToGrid="0" snapToObjects="1">
      <p:cViewPr varScale="1">
        <p:scale>
          <a:sx n="90" d="100"/>
          <a:sy n="90" d="100"/>
        </p:scale>
        <p:origin x="6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justinbinek/Desktop/Ella%20Dissertation%20Current/Scat%20Stat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justinbinek/Desktop/Ella%20Dissertation%20Current/Scat%20Stats.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justinbinek/Desktop/Ella%20Dissertation%20Current/Scat%20Stats.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justinbinek/Desktop/Ella%20Dissertation%20Current/Scat%20Stats.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Users/justinbinek/Desktop/Ella%20Dissertation%20Current/Scat%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The</a:t>
            </a:r>
            <a:r>
              <a:rPr lang="en-US" baseline="0" dirty="0" smtClean="0"/>
              <a:t> Shift In Ella Fitzgerald’s Syllabic Vocabulary Between 1945 and 1947</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Pre-1947</c:v>
                </c:pt>
              </c:strCache>
            </c:strRef>
          </c:tx>
          <c:spPr>
            <a:solidFill>
              <a:schemeClr val="accent1"/>
            </a:solidFill>
            <a:ln>
              <a:noFill/>
            </a:ln>
            <a:effectLst/>
          </c:spPr>
          <c:invertIfNegative val="0"/>
          <c:cat>
            <c:strRef>
              <c:f>Sheet1!$A$2:$A$22</c:f>
              <c:strCache>
                <c:ptCount val="21"/>
                <c:pt idx="0">
                  <c:v>Ah</c:v>
                </c:pt>
                <c:pt idx="1">
                  <c:v>Bah</c:v>
                </c:pt>
                <c:pt idx="2">
                  <c:v>Bee</c:v>
                </c:pt>
                <c:pt idx="3">
                  <c:v>Beh/Bey</c:v>
                </c:pt>
                <c:pt idx="4">
                  <c:v>Bih</c:v>
                </c:pt>
                <c:pt idx="5">
                  <c:v>Boo/Booh</c:v>
                </c:pt>
                <c:pt idx="6">
                  <c:v>Boy</c:v>
                </c:pt>
                <c:pt idx="7">
                  <c:v>Dee</c:v>
                </c:pt>
                <c:pt idx="8">
                  <c:v>Dih</c:v>
                </c:pt>
                <c:pt idx="9">
                  <c:v>Dl</c:v>
                </c:pt>
                <c:pt idx="10">
                  <c:v>Dn</c:v>
                </c:pt>
                <c:pt idx="11">
                  <c:v>Doo/Dooh</c:v>
                </c:pt>
                <c:pt idx="12">
                  <c:v>Ee</c:v>
                </c:pt>
                <c:pt idx="13">
                  <c:v>Ih</c:v>
                </c:pt>
                <c:pt idx="14">
                  <c:v>Nah</c:v>
                </c:pt>
                <c:pt idx="15">
                  <c:v>Oh</c:v>
                </c:pt>
                <c:pt idx="16">
                  <c:v>Oo/Ooh</c:v>
                </c:pt>
                <c:pt idx="17">
                  <c:v>Arco Bass</c:v>
                </c:pt>
                <c:pt idx="18">
                  <c:v>B Onsets</c:v>
                </c:pt>
                <c:pt idx="19">
                  <c:v>D Onsets</c:v>
                </c:pt>
                <c:pt idx="20">
                  <c:v>Vowel/Glottal Onsets</c:v>
                </c:pt>
              </c:strCache>
            </c:strRef>
          </c:cat>
          <c:val>
            <c:numRef>
              <c:f>Sheet1!$B$2:$B$22</c:f>
              <c:numCache>
                <c:formatCode>0.00%</c:formatCode>
                <c:ptCount val="21"/>
                <c:pt idx="1">
                  <c:v>0.03</c:v>
                </c:pt>
                <c:pt idx="2">
                  <c:v>0.04</c:v>
                </c:pt>
                <c:pt idx="5">
                  <c:v>0.099</c:v>
                </c:pt>
                <c:pt idx="6">
                  <c:v>0.025</c:v>
                </c:pt>
                <c:pt idx="7">
                  <c:v>0.088</c:v>
                </c:pt>
                <c:pt idx="8">
                  <c:v>0.037</c:v>
                </c:pt>
                <c:pt idx="9">
                  <c:v>0.091</c:v>
                </c:pt>
                <c:pt idx="11">
                  <c:v>0.062</c:v>
                </c:pt>
                <c:pt idx="14">
                  <c:v>0.022</c:v>
                </c:pt>
                <c:pt idx="16">
                  <c:v>0.089</c:v>
                </c:pt>
                <c:pt idx="18">
                  <c:v>0.3</c:v>
                </c:pt>
                <c:pt idx="19">
                  <c:v>0.391</c:v>
                </c:pt>
                <c:pt idx="20">
                  <c:v>0.197</c:v>
                </c:pt>
              </c:numCache>
            </c:numRef>
          </c:val>
        </c:ser>
        <c:ser>
          <c:idx val="1"/>
          <c:order val="1"/>
          <c:tx>
            <c:strRef>
              <c:f>Sheet1!$C$1</c:f>
              <c:strCache>
                <c:ptCount val="1"/>
                <c:pt idx="0">
                  <c:v>Lady/How High</c:v>
                </c:pt>
              </c:strCache>
            </c:strRef>
          </c:tx>
          <c:spPr>
            <a:solidFill>
              <a:schemeClr val="accent2"/>
            </a:solidFill>
            <a:ln>
              <a:noFill/>
            </a:ln>
            <a:effectLst/>
          </c:spPr>
          <c:invertIfNegative val="0"/>
          <c:cat>
            <c:strRef>
              <c:f>Sheet1!$A$2:$A$22</c:f>
              <c:strCache>
                <c:ptCount val="21"/>
                <c:pt idx="0">
                  <c:v>Ah</c:v>
                </c:pt>
                <c:pt idx="1">
                  <c:v>Bah</c:v>
                </c:pt>
                <c:pt idx="2">
                  <c:v>Bee</c:v>
                </c:pt>
                <c:pt idx="3">
                  <c:v>Beh/Bey</c:v>
                </c:pt>
                <c:pt idx="4">
                  <c:v>Bih</c:v>
                </c:pt>
                <c:pt idx="5">
                  <c:v>Boo/Booh</c:v>
                </c:pt>
                <c:pt idx="6">
                  <c:v>Boy</c:v>
                </c:pt>
                <c:pt idx="7">
                  <c:v>Dee</c:v>
                </c:pt>
                <c:pt idx="8">
                  <c:v>Dih</c:v>
                </c:pt>
                <c:pt idx="9">
                  <c:v>Dl</c:v>
                </c:pt>
                <c:pt idx="10">
                  <c:v>Dn</c:v>
                </c:pt>
                <c:pt idx="11">
                  <c:v>Doo/Dooh</c:v>
                </c:pt>
                <c:pt idx="12">
                  <c:v>Ee</c:v>
                </c:pt>
                <c:pt idx="13">
                  <c:v>Ih</c:v>
                </c:pt>
                <c:pt idx="14">
                  <c:v>Nah</c:v>
                </c:pt>
                <c:pt idx="15">
                  <c:v>Oh</c:v>
                </c:pt>
                <c:pt idx="16">
                  <c:v>Oo/Ooh</c:v>
                </c:pt>
                <c:pt idx="17">
                  <c:v>Arco Bass</c:v>
                </c:pt>
                <c:pt idx="18">
                  <c:v>B Onsets</c:v>
                </c:pt>
                <c:pt idx="19">
                  <c:v>D Onsets</c:v>
                </c:pt>
                <c:pt idx="20">
                  <c:v>Vowel/Glottal Onsets</c:v>
                </c:pt>
              </c:strCache>
            </c:strRef>
          </c:cat>
          <c:val>
            <c:numRef>
              <c:f>Sheet1!$C$2:$C$22</c:f>
              <c:numCache>
                <c:formatCode>0.00%</c:formatCode>
                <c:ptCount val="21"/>
                <c:pt idx="0">
                  <c:v>0.054</c:v>
                </c:pt>
                <c:pt idx="1">
                  <c:v>0.041</c:v>
                </c:pt>
                <c:pt idx="2">
                  <c:v>0.057</c:v>
                </c:pt>
                <c:pt idx="3">
                  <c:v>0.024</c:v>
                </c:pt>
                <c:pt idx="4">
                  <c:v>0.039</c:v>
                </c:pt>
                <c:pt idx="5">
                  <c:v>0.027</c:v>
                </c:pt>
                <c:pt idx="7">
                  <c:v>0.098</c:v>
                </c:pt>
                <c:pt idx="8">
                  <c:v>0.045</c:v>
                </c:pt>
                <c:pt idx="9">
                  <c:v>0.1</c:v>
                </c:pt>
                <c:pt idx="10">
                  <c:v>0.037</c:v>
                </c:pt>
                <c:pt idx="11">
                  <c:v>0.065</c:v>
                </c:pt>
                <c:pt idx="12">
                  <c:v>0.022</c:v>
                </c:pt>
                <c:pt idx="13">
                  <c:v>0.024</c:v>
                </c:pt>
                <c:pt idx="15">
                  <c:v>0.027</c:v>
                </c:pt>
                <c:pt idx="16">
                  <c:v>0.095</c:v>
                </c:pt>
                <c:pt idx="17">
                  <c:v>0.023</c:v>
                </c:pt>
                <c:pt idx="18">
                  <c:v>0.224</c:v>
                </c:pt>
                <c:pt idx="19">
                  <c:v>0.418</c:v>
                </c:pt>
                <c:pt idx="20">
                  <c:v>0.259</c:v>
                </c:pt>
              </c:numCache>
            </c:numRef>
          </c:val>
        </c:ser>
        <c:dLbls>
          <c:showLegendKey val="0"/>
          <c:showVal val="0"/>
          <c:showCatName val="0"/>
          <c:showSerName val="0"/>
          <c:showPercent val="0"/>
          <c:showBubbleSize val="0"/>
        </c:dLbls>
        <c:gapWidth val="219"/>
        <c:overlap val="-27"/>
        <c:axId val="-593137024"/>
        <c:axId val="-593132160"/>
      </c:barChart>
      <c:catAx>
        <c:axId val="-59313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132160"/>
        <c:crosses val="autoZero"/>
        <c:auto val="1"/>
        <c:lblAlgn val="ctr"/>
        <c:lblOffset val="100"/>
        <c:noMultiLvlLbl val="0"/>
      </c:catAx>
      <c:valAx>
        <c:axId val="-593132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137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Ella Fitzgerald’s Bebop Vocabulary, 1947-1952</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Sheet2!$A$1:$A$15</c:f>
              <c:strCache>
                <c:ptCount val="15"/>
                <c:pt idx="0">
                  <c:v>Ah</c:v>
                </c:pt>
                <c:pt idx="1">
                  <c:v>Bah</c:v>
                </c:pt>
                <c:pt idx="2">
                  <c:v>Bee</c:v>
                </c:pt>
                <c:pt idx="3">
                  <c:v>Bih</c:v>
                </c:pt>
                <c:pt idx="4">
                  <c:v>Boo/Booh</c:v>
                </c:pt>
                <c:pt idx="5">
                  <c:v>Dah</c:v>
                </c:pt>
                <c:pt idx="6">
                  <c:v>Dee</c:v>
                </c:pt>
                <c:pt idx="7">
                  <c:v>Dih</c:v>
                </c:pt>
                <c:pt idx="8">
                  <c:v>Dl</c:v>
                </c:pt>
                <c:pt idx="9">
                  <c:v>Dn</c:v>
                </c:pt>
                <c:pt idx="10">
                  <c:v>Doo/Dooh</c:v>
                </c:pt>
                <c:pt idx="11">
                  <c:v>Ee</c:v>
                </c:pt>
                <c:pt idx="12">
                  <c:v>Ih</c:v>
                </c:pt>
                <c:pt idx="13">
                  <c:v>Oh</c:v>
                </c:pt>
                <c:pt idx="14">
                  <c:v>Oo/Ooh</c:v>
                </c:pt>
              </c:strCache>
            </c:strRef>
          </c:cat>
          <c:val>
            <c:numRef>
              <c:f>Sheet2!$B$1:$B$15</c:f>
              <c:numCache>
                <c:formatCode>0.00%</c:formatCode>
                <c:ptCount val="15"/>
                <c:pt idx="0">
                  <c:v>0.035</c:v>
                </c:pt>
                <c:pt idx="1">
                  <c:v>0.043</c:v>
                </c:pt>
                <c:pt idx="2">
                  <c:v>0.052</c:v>
                </c:pt>
                <c:pt idx="3">
                  <c:v>0.036</c:v>
                </c:pt>
                <c:pt idx="4">
                  <c:v>0.03</c:v>
                </c:pt>
                <c:pt idx="5">
                  <c:v>0.02</c:v>
                </c:pt>
                <c:pt idx="6">
                  <c:v>0.081</c:v>
                </c:pt>
                <c:pt idx="7">
                  <c:v>0.069</c:v>
                </c:pt>
                <c:pt idx="8">
                  <c:v>0.063</c:v>
                </c:pt>
                <c:pt idx="9">
                  <c:v>0.067</c:v>
                </c:pt>
                <c:pt idx="10">
                  <c:v>0.136</c:v>
                </c:pt>
                <c:pt idx="11">
                  <c:v>0.021</c:v>
                </c:pt>
                <c:pt idx="12">
                  <c:v>0.022</c:v>
                </c:pt>
                <c:pt idx="13">
                  <c:v>0.022</c:v>
                </c:pt>
                <c:pt idx="14">
                  <c:v>0.076</c:v>
                </c:pt>
              </c:numCache>
            </c:numRef>
          </c:val>
        </c:ser>
        <c:dLbls>
          <c:showLegendKey val="0"/>
          <c:showVal val="0"/>
          <c:showCatName val="0"/>
          <c:showSerName val="0"/>
          <c:showPercent val="0"/>
          <c:showBubbleSize val="0"/>
        </c:dLbls>
        <c:gapWidth val="219"/>
        <c:overlap val="-27"/>
        <c:axId val="-584573408"/>
        <c:axId val="-584568624"/>
      </c:barChart>
      <c:catAx>
        <c:axId val="-5845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568624"/>
        <c:crosses val="autoZero"/>
        <c:auto val="1"/>
        <c:lblAlgn val="ctr"/>
        <c:lblOffset val="100"/>
        <c:noMultiLvlLbl val="0"/>
      </c:catAx>
      <c:valAx>
        <c:axId val="-584568624"/>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573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“Common Practice” Ella Fitzgerald</a:t>
            </a:r>
            <a:r>
              <a:rPr lang="en-US" baseline="0" dirty="0" smtClean="0"/>
              <a:t> Syllabic Vocabulary</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Sheet3!$A$1:$A$13</c:f>
              <c:strCache>
                <c:ptCount val="13"/>
                <c:pt idx="0">
                  <c:v>Bah</c:v>
                </c:pt>
                <c:pt idx="1">
                  <c:v>Bee</c:v>
                </c:pt>
                <c:pt idx="2">
                  <c:v>Bih</c:v>
                </c:pt>
                <c:pt idx="3">
                  <c:v>Boo/Booh</c:v>
                </c:pt>
                <c:pt idx="4">
                  <c:v>Br (flip /r/)</c:v>
                </c:pt>
                <c:pt idx="5">
                  <c:v>Dah</c:v>
                </c:pt>
                <c:pt idx="6">
                  <c:v>Dee</c:v>
                </c:pt>
                <c:pt idx="7">
                  <c:v>Dih</c:v>
                </c:pt>
                <c:pt idx="8">
                  <c:v>Dm</c:v>
                </c:pt>
                <c:pt idx="9">
                  <c:v>Dn</c:v>
                </c:pt>
                <c:pt idx="10">
                  <c:v>Doo/Dooh</c:v>
                </c:pt>
                <c:pt idx="11">
                  <c:v>Oo/Ooh</c:v>
                </c:pt>
                <c:pt idx="12">
                  <c:v>Yoo/Yooh</c:v>
                </c:pt>
              </c:strCache>
            </c:strRef>
          </c:cat>
          <c:val>
            <c:numRef>
              <c:f>Sheet3!$B$1:$B$13</c:f>
              <c:numCache>
                <c:formatCode>0.00%</c:formatCode>
                <c:ptCount val="13"/>
                <c:pt idx="0">
                  <c:v>0.039</c:v>
                </c:pt>
                <c:pt idx="1">
                  <c:v>0.06</c:v>
                </c:pt>
                <c:pt idx="2">
                  <c:v>0.04</c:v>
                </c:pt>
                <c:pt idx="3">
                  <c:v>0.114</c:v>
                </c:pt>
                <c:pt idx="4">
                  <c:v>0.023</c:v>
                </c:pt>
                <c:pt idx="5">
                  <c:v>0.024</c:v>
                </c:pt>
                <c:pt idx="6">
                  <c:v>0.052</c:v>
                </c:pt>
                <c:pt idx="7">
                  <c:v>0.068</c:v>
                </c:pt>
                <c:pt idx="8">
                  <c:v>0.02</c:v>
                </c:pt>
                <c:pt idx="9">
                  <c:v>0.069</c:v>
                </c:pt>
                <c:pt idx="10">
                  <c:v>0.207</c:v>
                </c:pt>
                <c:pt idx="11">
                  <c:v>0.068</c:v>
                </c:pt>
                <c:pt idx="12">
                  <c:v>0.04</c:v>
                </c:pt>
              </c:numCache>
            </c:numRef>
          </c:val>
        </c:ser>
        <c:dLbls>
          <c:showLegendKey val="0"/>
          <c:showVal val="0"/>
          <c:showCatName val="0"/>
          <c:showSerName val="0"/>
          <c:showPercent val="0"/>
          <c:showBubbleSize val="0"/>
        </c:dLbls>
        <c:gapWidth val="219"/>
        <c:overlap val="-27"/>
        <c:axId val="-594354160"/>
        <c:axId val="-595634272"/>
      </c:barChart>
      <c:catAx>
        <c:axId val="-59435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5634272"/>
        <c:crosses val="autoZero"/>
        <c:auto val="1"/>
        <c:lblAlgn val="ctr"/>
        <c:lblOffset val="100"/>
        <c:noMultiLvlLbl val="0"/>
      </c:catAx>
      <c:valAx>
        <c:axId val="-5956342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354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Sheet4!$B$1</c:f>
              <c:strCache>
                <c:ptCount val="1"/>
                <c:pt idx="0">
                  <c:v>Pre-1947</c:v>
                </c:pt>
              </c:strCache>
            </c:strRef>
          </c:tx>
          <c:spPr>
            <a:solidFill>
              <a:schemeClr val="accent1"/>
            </a:solidFill>
            <a:ln>
              <a:noFill/>
            </a:ln>
            <a:effectLst/>
          </c:spPr>
          <c:invertIfNegative val="0"/>
          <c:cat>
            <c:strRef>
              <c:f>Sheet4!$A$2:$A$23</c:f>
              <c:strCache>
                <c:ptCount val="22"/>
                <c:pt idx="0">
                  <c:v>Ah</c:v>
                </c:pt>
                <c:pt idx="1">
                  <c:v>Bah</c:v>
                </c:pt>
                <c:pt idx="2">
                  <c:v>Bee</c:v>
                </c:pt>
                <c:pt idx="3">
                  <c:v>Beh/Bey</c:v>
                </c:pt>
                <c:pt idx="4">
                  <c:v>Bih</c:v>
                </c:pt>
                <c:pt idx="5">
                  <c:v>Boo/Booh</c:v>
                </c:pt>
                <c:pt idx="6">
                  <c:v>Boy</c:v>
                </c:pt>
                <c:pt idx="7">
                  <c:v>Br (flip /r/)</c:v>
                </c:pt>
                <c:pt idx="8">
                  <c:v>Dah</c:v>
                </c:pt>
                <c:pt idx="9">
                  <c:v>Dee</c:v>
                </c:pt>
                <c:pt idx="10">
                  <c:v>Dih</c:v>
                </c:pt>
                <c:pt idx="11">
                  <c:v>Dl</c:v>
                </c:pt>
                <c:pt idx="12">
                  <c:v>Dm</c:v>
                </c:pt>
                <c:pt idx="13">
                  <c:v>Dn</c:v>
                </c:pt>
                <c:pt idx="14">
                  <c:v>Doo/Dooh</c:v>
                </c:pt>
                <c:pt idx="15">
                  <c:v>Ee</c:v>
                </c:pt>
                <c:pt idx="16">
                  <c:v>Ih</c:v>
                </c:pt>
                <c:pt idx="17">
                  <c:v>Nah</c:v>
                </c:pt>
                <c:pt idx="18">
                  <c:v>Oh</c:v>
                </c:pt>
                <c:pt idx="19">
                  <c:v>Oo/Ooh</c:v>
                </c:pt>
                <c:pt idx="20">
                  <c:v>Yoo/Yooh</c:v>
                </c:pt>
                <c:pt idx="21">
                  <c:v>Arco Bass</c:v>
                </c:pt>
              </c:strCache>
            </c:strRef>
          </c:cat>
          <c:val>
            <c:numRef>
              <c:f>Sheet4!$B$2:$B$23</c:f>
              <c:numCache>
                <c:formatCode>0.00%</c:formatCode>
                <c:ptCount val="22"/>
                <c:pt idx="1">
                  <c:v>0.03</c:v>
                </c:pt>
                <c:pt idx="2">
                  <c:v>0.04</c:v>
                </c:pt>
                <c:pt idx="5">
                  <c:v>0.099</c:v>
                </c:pt>
                <c:pt idx="6">
                  <c:v>0.025</c:v>
                </c:pt>
                <c:pt idx="9">
                  <c:v>0.088</c:v>
                </c:pt>
                <c:pt idx="10">
                  <c:v>0.037</c:v>
                </c:pt>
                <c:pt idx="11">
                  <c:v>0.091</c:v>
                </c:pt>
                <c:pt idx="14">
                  <c:v>0.062</c:v>
                </c:pt>
                <c:pt idx="17">
                  <c:v>0.022</c:v>
                </c:pt>
                <c:pt idx="19">
                  <c:v>0.089</c:v>
                </c:pt>
              </c:numCache>
            </c:numRef>
          </c:val>
        </c:ser>
        <c:ser>
          <c:idx val="1"/>
          <c:order val="1"/>
          <c:tx>
            <c:strRef>
              <c:f>Sheet4!$C$1</c:f>
              <c:strCache>
                <c:ptCount val="1"/>
                <c:pt idx="0">
                  <c:v>Lady/How High</c:v>
                </c:pt>
              </c:strCache>
            </c:strRef>
          </c:tx>
          <c:spPr>
            <a:solidFill>
              <a:schemeClr val="accent2"/>
            </a:solidFill>
            <a:ln>
              <a:noFill/>
            </a:ln>
            <a:effectLst/>
          </c:spPr>
          <c:invertIfNegative val="0"/>
          <c:cat>
            <c:strRef>
              <c:f>Sheet4!$A$2:$A$23</c:f>
              <c:strCache>
                <c:ptCount val="22"/>
                <c:pt idx="0">
                  <c:v>Ah</c:v>
                </c:pt>
                <c:pt idx="1">
                  <c:v>Bah</c:v>
                </c:pt>
                <c:pt idx="2">
                  <c:v>Bee</c:v>
                </c:pt>
                <c:pt idx="3">
                  <c:v>Beh/Bey</c:v>
                </c:pt>
                <c:pt idx="4">
                  <c:v>Bih</c:v>
                </c:pt>
                <c:pt idx="5">
                  <c:v>Boo/Booh</c:v>
                </c:pt>
                <c:pt idx="6">
                  <c:v>Boy</c:v>
                </c:pt>
                <c:pt idx="7">
                  <c:v>Br (flip /r/)</c:v>
                </c:pt>
                <c:pt idx="8">
                  <c:v>Dah</c:v>
                </c:pt>
                <c:pt idx="9">
                  <c:v>Dee</c:v>
                </c:pt>
                <c:pt idx="10">
                  <c:v>Dih</c:v>
                </c:pt>
                <c:pt idx="11">
                  <c:v>Dl</c:v>
                </c:pt>
                <c:pt idx="12">
                  <c:v>Dm</c:v>
                </c:pt>
                <c:pt idx="13">
                  <c:v>Dn</c:v>
                </c:pt>
                <c:pt idx="14">
                  <c:v>Doo/Dooh</c:v>
                </c:pt>
                <c:pt idx="15">
                  <c:v>Ee</c:v>
                </c:pt>
                <c:pt idx="16">
                  <c:v>Ih</c:v>
                </c:pt>
                <c:pt idx="17">
                  <c:v>Nah</c:v>
                </c:pt>
                <c:pt idx="18">
                  <c:v>Oh</c:v>
                </c:pt>
                <c:pt idx="19">
                  <c:v>Oo/Ooh</c:v>
                </c:pt>
                <c:pt idx="20">
                  <c:v>Yoo/Yooh</c:v>
                </c:pt>
                <c:pt idx="21">
                  <c:v>Arco Bass</c:v>
                </c:pt>
              </c:strCache>
            </c:strRef>
          </c:cat>
          <c:val>
            <c:numRef>
              <c:f>Sheet4!$C$2:$C$23</c:f>
              <c:numCache>
                <c:formatCode>0.00%</c:formatCode>
                <c:ptCount val="22"/>
                <c:pt idx="0">
                  <c:v>0.054</c:v>
                </c:pt>
                <c:pt idx="1">
                  <c:v>0.041</c:v>
                </c:pt>
                <c:pt idx="2">
                  <c:v>0.057</c:v>
                </c:pt>
                <c:pt idx="3">
                  <c:v>0.024</c:v>
                </c:pt>
                <c:pt idx="4">
                  <c:v>0.039</c:v>
                </c:pt>
                <c:pt idx="5">
                  <c:v>0.027</c:v>
                </c:pt>
                <c:pt idx="9">
                  <c:v>0.098</c:v>
                </c:pt>
                <c:pt idx="10">
                  <c:v>0.045</c:v>
                </c:pt>
                <c:pt idx="11">
                  <c:v>0.1</c:v>
                </c:pt>
                <c:pt idx="13">
                  <c:v>0.037</c:v>
                </c:pt>
                <c:pt idx="14">
                  <c:v>0.065</c:v>
                </c:pt>
                <c:pt idx="15">
                  <c:v>0.022</c:v>
                </c:pt>
                <c:pt idx="16">
                  <c:v>0.024</c:v>
                </c:pt>
                <c:pt idx="18">
                  <c:v>0.027</c:v>
                </c:pt>
                <c:pt idx="19">
                  <c:v>0.095</c:v>
                </c:pt>
                <c:pt idx="21">
                  <c:v>0.023</c:v>
                </c:pt>
              </c:numCache>
            </c:numRef>
          </c:val>
        </c:ser>
        <c:ser>
          <c:idx val="2"/>
          <c:order val="2"/>
          <c:tx>
            <c:strRef>
              <c:f>Sheet4!$D$1</c:f>
              <c:strCache>
                <c:ptCount val="1"/>
                <c:pt idx="0">
                  <c:v>Double-Time</c:v>
                </c:pt>
              </c:strCache>
            </c:strRef>
          </c:tx>
          <c:spPr>
            <a:solidFill>
              <a:schemeClr val="accent3"/>
            </a:solidFill>
            <a:ln>
              <a:noFill/>
            </a:ln>
            <a:effectLst/>
          </c:spPr>
          <c:invertIfNegative val="0"/>
          <c:cat>
            <c:strRef>
              <c:f>Sheet4!$A$2:$A$23</c:f>
              <c:strCache>
                <c:ptCount val="22"/>
                <c:pt idx="0">
                  <c:v>Ah</c:v>
                </c:pt>
                <c:pt idx="1">
                  <c:v>Bah</c:v>
                </c:pt>
                <c:pt idx="2">
                  <c:v>Bee</c:v>
                </c:pt>
                <c:pt idx="3">
                  <c:v>Beh/Bey</c:v>
                </c:pt>
                <c:pt idx="4">
                  <c:v>Bih</c:v>
                </c:pt>
                <c:pt idx="5">
                  <c:v>Boo/Booh</c:v>
                </c:pt>
                <c:pt idx="6">
                  <c:v>Boy</c:v>
                </c:pt>
                <c:pt idx="7">
                  <c:v>Br (flip /r/)</c:v>
                </c:pt>
                <c:pt idx="8">
                  <c:v>Dah</c:v>
                </c:pt>
                <c:pt idx="9">
                  <c:v>Dee</c:v>
                </c:pt>
                <c:pt idx="10">
                  <c:v>Dih</c:v>
                </c:pt>
                <c:pt idx="11">
                  <c:v>Dl</c:v>
                </c:pt>
                <c:pt idx="12">
                  <c:v>Dm</c:v>
                </c:pt>
                <c:pt idx="13">
                  <c:v>Dn</c:v>
                </c:pt>
                <c:pt idx="14">
                  <c:v>Doo/Dooh</c:v>
                </c:pt>
                <c:pt idx="15">
                  <c:v>Ee</c:v>
                </c:pt>
                <c:pt idx="16">
                  <c:v>Ih</c:v>
                </c:pt>
                <c:pt idx="17">
                  <c:v>Nah</c:v>
                </c:pt>
                <c:pt idx="18">
                  <c:v>Oh</c:v>
                </c:pt>
                <c:pt idx="19">
                  <c:v>Oo/Ooh</c:v>
                </c:pt>
                <c:pt idx="20">
                  <c:v>Yoo/Yooh</c:v>
                </c:pt>
                <c:pt idx="21">
                  <c:v>Arco Bass</c:v>
                </c:pt>
              </c:strCache>
            </c:strRef>
          </c:cat>
          <c:val>
            <c:numRef>
              <c:f>Sheet4!$D$2:$D$23</c:f>
              <c:numCache>
                <c:formatCode>0.00%</c:formatCode>
                <c:ptCount val="22"/>
                <c:pt idx="0">
                  <c:v>0.035</c:v>
                </c:pt>
                <c:pt idx="1">
                  <c:v>0.043</c:v>
                </c:pt>
                <c:pt idx="2">
                  <c:v>0.052</c:v>
                </c:pt>
                <c:pt idx="4">
                  <c:v>0.036</c:v>
                </c:pt>
                <c:pt idx="5">
                  <c:v>0.03</c:v>
                </c:pt>
                <c:pt idx="8">
                  <c:v>0.02</c:v>
                </c:pt>
                <c:pt idx="9">
                  <c:v>0.081</c:v>
                </c:pt>
                <c:pt idx="10">
                  <c:v>0.069</c:v>
                </c:pt>
                <c:pt idx="11">
                  <c:v>0.063</c:v>
                </c:pt>
                <c:pt idx="13">
                  <c:v>0.067</c:v>
                </c:pt>
                <c:pt idx="14">
                  <c:v>0.136</c:v>
                </c:pt>
                <c:pt idx="15">
                  <c:v>0.021</c:v>
                </c:pt>
                <c:pt idx="16">
                  <c:v>0.022</c:v>
                </c:pt>
                <c:pt idx="18">
                  <c:v>0.022</c:v>
                </c:pt>
                <c:pt idx="19">
                  <c:v>0.076</c:v>
                </c:pt>
              </c:numCache>
            </c:numRef>
          </c:val>
        </c:ser>
        <c:ser>
          <c:idx val="3"/>
          <c:order val="3"/>
          <c:tx>
            <c:strRef>
              <c:f>Sheet4!$E$1</c:f>
              <c:strCache>
                <c:ptCount val="1"/>
                <c:pt idx="0">
                  <c:v>Common Practice</c:v>
                </c:pt>
              </c:strCache>
            </c:strRef>
          </c:tx>
          <c:spPr>
            <a:solidFill>
              <a:schemeClr val="accent4"/>
            </a:solidFill>
            <a:ln>
              <a:noFill/>
            </a:ln>
            <a:effectLst/>
          </c:spPr>
          <c:invertIfNegative val="0"/>
          <c:cat>
            <c:strRef>
              <c:f>Sheet4!$A$2:$A$23</c:f>
              <c:strCache>
                <c:ptCount val="22"/>
                <c:pt idx="0">
                  <c:v>Ah</c:v>
                </c:pt>
                <c:pt idx="1">
                  <c:v>Bah</c:v>
                </c:pt>
                <c:pt idx="2">
                  <c:v>Bee</c:v>
                </c:pt>
                <c:pt idx="3">
                  <c:v>Beh/Bey</c:v>
                </c:pt>
                <c:pt idx="4">
                  <c:v>Bih</c:v>
                </c:pt>
                <c:pt idx="5">
                  <c:v>Boo/Booh</c:v>
                </c:pt>
                <c:pt idx="6">
                  <c:v>Boy</c:v>
                </c:pt>
                <c:pt idx="7">
                  <c:v>Br (flip /r/)</c:v>
                </c:pt>
                <c:pt idx="8">
                  <c:v>Dah</c:v>
                </c:pt>
                <c:pt idx="9">
                  <c:v>Dee</c:v>
                </c:pt>
                <c:pt idx="10">
                  <c:v>Dih</c:v>
                </c:pt>
                <c:pt idx="11">
                  <c:v>Dl</c:v>
                </c:pt>
                <c:pt idx="12">
                  <c:v>Dm</c:v>
                </c:pt>
                <c:pt idx="13">
                  <c:v>Dn</c:v>
                </c:pt>
                <c:pt idx="14">
                  <c:v>Doo/Dooh</c:v>
                </c:pt>
                <c:pt idx="15">
                  <c:v>Ee</c:v>
                </c:pt>
                <c:pt idx="16">
                  <c:v>Ih</c:v>
                </c:pt>
                <c:pt idx="17">
                  <c:v>Nah</c:v>
                </c:pt>
                <c:pt idx="18">
                  <c:v>Oh</c:v>
                </c:pt>
                <c:pt idx="19">
                  <c:v>Oo/Ooh</c:v>
                </c:pt>
                <c:pt idx="20">
                  <c:v>Yoo/Yooh</c:v>
                </c:pt>
                <c:pt idx="21">
                  <c:v>Arco Bass</c:v>
                </c:pt>
              </c:strCache>
            </c:strRef>
          </c:cat>
          <c:val>
            <c:numRef>
              <c:f>Sheet4!$E$2:$E$23</c:f>
              <c:numCache>
                <c:formatCode>0.00%</c:formatCode>
                <c:ptCount val="22"/>
                <c:pt idx="1">
                  <c:v>0.039</c:v>
                </c:pt>
                <c:pt idx="2">
                  <c:v>0.06</c:v>
                </c:pt>
                <c:pt idx="4">
                  <c:v>0.04</c:v>
                </c:pt>
                <c:pt idx="5">
                  <c:v>0.114</c:v>
                </c:pt>
                <c:pt idx="7">
                  <c:v>0.023</c:v>
                </c:pt>
                <c:pt idx="8">
                  <c:v>0.024</c:v>
                </c:pt>
                <c:pt idx="9">
                  <c:v>0.052</c:v>
                </c:pt>
                <c:pt idx="10">
                  <c:v>0.068</c:v>
                </c:pt>
                <c:pt idx="12">
                  <c:v>0.02</c:v>
                </c:pt>
                <c:pt idx="13">
                  <c:v>0.069</c:v>
                </c:pt>
                <c:pt idx="14">
                  <c:v>0.207</c:v>
                </c:pt>
                <c:pt idx="19">
                  <c:v>0.068</c:v>
                </c:pt>
                <c:pt idx="20">
                  <c:v>0.04</c:v>
                </c:pt>
              </c:numCache>
            </c:numRef>
          </c:val>
        </c:ser>
        <c:dLbls>
          <c:showLegendKey val="0"/>
          <c:showVal val="0"/>
          <c:showCatName val="0"/>
          <c:showSerName val="0"/>
          <c:showPercent val="0"/>
          <c:showBubbleSize val="0"/>
        </c:dLbls>
        <c:gapWidth val="219"/>
        <c:overlap val="-27"/>
        <c:axId val="-584404832"/>
        <c:axId val="-584399712"/>
      </c:barChart>
      <c:catAx>
        <c:axId val="-5844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399712"/>
        <c:crosses val="autoZero"/>
        <c:auto val="1"/>
        <c:lblAlgn val="ctr"/>
        <c:lblOffset val="100"/>
        <c:noMultiLvlLbl val="0"/>
      </c:catAx>
      <c:valAx>
        <c:axId val="-5843997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404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Sheet5!$A$2</c:f>
              <c:strCache>
                <c:ptCount val="1"/>
                <c:pt idx="0">
                  <c:v>B Onsets</c:v>
                </c:pt>
              </c:strCache>
            </c:strRef>
          </c:tx>
          <c:spPr>
            <a:solidFill>
              <a:schemeClr val="accent1"/>
            </a:solidFill>
            <a:ln>
              <a:noFill/>
            </a:ln>
            <a:effectLst/>
          </c:spPr>
          <c:invertIfNegative val="0"/>
          <c:cat>
            <c:strRef>
              <c:f>Sheet5!$B$1:$E$1</c:f>
              <c:strCache>
                <c:ptCount val="4"/>
                <c:pt idx="0">
                  <c:v>Pre-1947</c:v>
                </c:pt>
                <c:pt idx="1">
                  <c:v>Lady/How High</c:v>
                </c:pt>
                <c:pt idx="2">
                  <c:v>Double-Time</c:v>
                </c:pt>
                <c:pt idx="3">
                  <c:v>Common Practice</c:v>
                </c:pt>
              </c:strCache>
            </c:strRef>
          </c:cat>
          <c:val>
            <c:numRef>
              <c:f>Sheet5!$B$2:$E$2</c:f>
              <c:numCache>
                <c:formatCode>0.00%</c:formatCode>
                <c:ptCount val="4"/>
                <c:pt idx="0">
                  <c:v>0.3</c:v>
                </c:pt>
                <c:pt idx="1">
                  <c:v>0.224</c:v>
                </c:pt>
                <c:pt idx="2">
                  <c:v>0.225</c:v>
                </c:pt>
                <c:pt idx="3">
                  <c:v>0.266</c:v>
                </c:pt>
              </c:numCache>
            </c:numRef>
          </c:val>
        </c:ser>
        <c:ser>
          <c:idx val="1"/>
          <c:order val="1"/>
          <c:tx>
            <c:strRef>
              <c:f>Sheet5!$A$3</c:f>
              <c:strCache>
                <c:ptCount val="1"/>
                <c:pt idx="0">
                  <c:v>D Onsets</c:v>
                </c:pt>
              </c:strCache>
            </c:strRef>
          </c:tx>
          <c:spPr>
            <a:solidFill>
              <a:schemeClr val="accent2"/>
            </a:solidFill>
            <a:ln>
              <a:noFill/>
            </a:ln>
            <a:effectLst/>
          </c:spPr>
          <c:invertIfNegative val="0"/>
          <c:cat>
            <c:strRef>
              <c:f>Sheet5!$B$1:$E$1</c:f>
              <c:strCache>
                <c:ptCount val="4"/>
                <c:pt idx="0">
                  <c:v>Pre-1947</c:v>
                </c:pt>
                <c:pt idx="1">
                  <c:v>Lady/How High</c:v>
                </c:pt>
                <c:pt idx="2">
                  <c:v>Double-Time</c:v>
                </c:pt>
                <c:pt idx="3">
                  <c:v>Common Practice</c:v>
                </c:pt>
              </c:strCache>
            </c:strRef>
          </c:cat>
          <c:val>
            <c:numRef>
              <c:f>Sheet5!$B$3:$E$3</c:f>
              <c:numCache>
                <c:formatCode>0.00%</c:formatCode>
                <c:ptCount val="4"/>
                <c:pt idx="0">
                  <c:v>0.391</c:v>
                </c:pt>
                <c:pt idx="1">
                  <c:v>0.418</c:v>
                </c:pt>
                <c:pt idx="2">
                  <c:v>0.489</c:v>
                </c:pt>
                <c:pt idx="3">
                  <c:v>0.486</c:v>
                </c:pt>
              </c:numCache>
            </c:numRef>
          </c:val>
        </c:ser>
        <c:ser>
          <c:idx val="2"/>
          <c:order val="2"/>
          <c:tx>
            <c:strRef>
              <c:f>Sheet5!$A$4</c:f>
              <c:strCache>
                <c:ptCount val="1"/>
                <c:pt idx="0">
                  <c:v>Vowel/Glottal Onsets</c:v>
                </c:pt>
              </c:strCache>
            </c:strRef>
          </c:tx>
          <c:spPr>
            <a:solidFill>
              <a:schemeClr val="accent3"/>
            </a:solidFill>
            <a:ln>
              <a:noFill/>
            </a:ln>
            <a:effectLst/>
          </c:spPr>
          <c:invertIfNegative val="0"/>
          <c:cat>
            <c:strRef>
              <c:f>Sheet5!$B$1:$E$1</c:f>
              <c:strCache>
                <c:ptCount val="4"/>
                <c:pt idx="0">
                  <c:v>Pre-1947</c:v>
                </c:pt>
                <c:pt idx="1">
                  <c:v>Lady/How High</c:v>
                </c:pt>
                <c:pt idx="2">
                  <c:v>Double-Time</c:v>
                </c:pt>
                <c:pt idx="3">
                  <c:v>Common Practice</c:v>
                </c:pt>
              </c:strCache>
            </c:strRef>
          </c:cat>
          <c:val>
            <c:numRef>
              <c:f>Sheet5!$B$4:$E$4</c:f>
              <c:numCache>
                <c:formatCode>0.00%</c:formatCode>
                <c:ptCount val="4"/>
                <c:pt idx="0">
                  <c:v>0.197</c:v>
                </c:pt>
                <c:pt idx="1">
                  <c:v>0.259</c:v>
                </c:pt>
                <c:pt idx="2">
                  <c:v>0.224</c:v>
                </c:pt>
                <c:pt idx="3">
                  <c:v>0.118</c:v>
                </c:pt>
              </c:numCache>
            </c:numRef>
          </c:val>
        </c:ser>
        <c:ser>
          <c:idx val="3"/>
          <c:order val="3"/>
          <c:tx>
            <c:strRef>
              <c:f>Sheet5!$A$5</c:f>
              <c:strCache>
                <c:ptCount val="1"/>
                <c:pt idx="0">
                  <c:v>Y Onsets</c:v>
                </c:pt>
              </c:strCache>
            </c:strRef>
          </c:tx>
          <c:spPr>
            <a:solidFill>
              <a:schemeClr val="accent4"/>
            </a:solidFill>
            <a:ln>
              <a:noFill/>
            </a:ln>
            <a:effectLst/>
          </c:spPr>
          <c:invertIfNegative val="0"/>
          <c:cat>
            <c:strRef>
              <c:f>Sheet5!$B$1:$E$1</c:f>
              <c:strCache>
                <c:ptCount val="4"/>
                <c:pt idx="0">
                  <c:v>Pre-1947</c:v>
                </c:pt>
                <c:pt idx="1">
                  <c:v>Lady/How High</c:v>
                </c:pt>
                <c:pt idx="2">
                  <c:v>Double-Time</c:v>
                </c:pt>
                <c:pt idx="3">
                  <c:v>Common Practice</c:v>
                </c:pt>
              </c:strCache>
            </c:strRef>
          </c:cat>
          <c:val>
            <c:numRef>
              <c:f>Sheet5!$B$5:$E$5</c:f>
              <c:numCache>
                <c:formatCode>General</c:formatCode>
                <c:ptCount val="4"/>
                <c:pt idx="3" formatCode="0.00%">
                  <c:v>0.059</c:v>
                </c:pt>
              </c:numCache>
            </c:numRef>
          </c:val>
        </c:ser>
        <c:dLbls>
          <c:showLegendKey val="0"/>
          <c:showVal val="0"/>
          <c:showCatName val="0"/>
          <c:showSerName val="0"/>
          <c:showPercent val="0"/>
          <c:showBubbleSize val="0"/>
        </c:dLbls>
        <c:gapWidth val="219"/>
        <c:overlap val="-27"/>
        <c:axId val="-583041712"/>
        <c:axId val="-583036672"/>
      </c:barChart>
      <c:catAx>
        <c:axId val="-58304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036672"/>
        <c:crosses val="autoZero"/>
        <c:auto val="1"/>
        <c:lblAlgn val="ctr"/>
        <c:lblOffset val="100"/>
        <c:noMultiLvlLbl val="0"/>
      </c:catAx>
      <c:valAx>
        <c:axId val="-583036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041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1/4/17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1/4/17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1/4/17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564857450"/>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jpg"/><Relationship Id="rId5"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chart" Target="../charts/chart3.xml"/><Relationship Id="rId5"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5.m4a"/><Relationship Id="rId2" Type="http://schemas.openxmlformats.org/officeDocument/2006/relationships/audio" Target="../media/media5.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2.m4a"/><Relationship Id="rId2" Type="http://schemas.openxmlformats.org/officeDocument/2006/relationships/audio" Target="../media/media2.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chart" Target="../charts/chart2.xml"/><Relationship Id="rId5" Type="http://schemas.openxmlformats.org/officeDocument/2006/relationships/image" Target="../media/image7.png"/><Relationship Id="rId1" Type="http://schemas.microsoft.com/office/2007/relationships/media" Target="../media/media3.m4a"/><Relationship Id="rId2" Type="http://schemas.openxmlformats.org/officeDocument/2006/relationships/audio" Target="../media/media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1800" b="1" dirty="0"/>
              <a:t>The Evolution of Ella Fitzgerald’s Syllabic Choice in Scat Singing:</a:t>
            </a:r>
            <a:r>
              <a:rPr lang="en-US" sz="1800" dirty="0"/>
              <a:t/>
            </a:r>
            <a:br>
              <a:rPr lang="en-US" sz="1800" dirty="0"/>
            </a:br>
            <a:r>
              <a:rPr lang="en-US" sz="1800" b="1" dirty="0"/>
              <a:t>A Critical Analysis of Her Decca </a:t>
            </a:r>
            <a:r>
              <a:rPr lang="en-US" sz="1800" b="1" dirty="0" smtClean="0"/>
              <a:t>Recordings, 1943-1952</a:t>
            </a:r>
            <a:br>
              <a:rPr lang="en-US" sz="1800" b="1" dirty="0" smtClean="0"/>
            </a:br>
            <a:r>
              <a:rPr lang="en-US" sz="1200" b="1" dirty="0" smtClean="0"/>
              <a:t/>
            </a:r>
            <a:br>
              <a:rPr lang="en-US" sz="1200" b="1" dirty="0" smtClean="0"/>
            </a:br>
            <a:r>
              <a:rPr lang="en-US" sz="1200" b="1" dirty="0"/>
              <a:t/>
            </a:r>
            <a:br>
              <a:rPr lang="en-US" sz="1200" b="1" dirty="0"/>
            </a:br>
            <a:r>
              <a:rPr lang="en-US" sz="1200" b="1" dirty="0" smtClean="0"/>
              <a:t/>
            </a:r>
            <a:br>
              <a:rPr lang="en-US" sz="1200" b="1" dirty="0" smtClean="0"/>
            </a:br>
            <a:r>
              <a:rPr lang="en-US" sz="1200" b="1" dirty="0"/>
              <a:t/>
            </a:r>
            <a:br>
              <a:rPr lang="en-US" sz="1200" b="1" dirty="0"/>
            </a:br>
            <a:r>
              <a:rPr lang="en-US" sz="1200" b="1" dirty="0" smtClean="0"/>
              <a:t/>
            </a:r>
            <a:br>
              <a:rPr lang="en-US" sz="1200" b="1" dirty="0" smtClean="0"/>
            </a:br>
            <a:r>
              <a:rPr lang="en-US" sz="1200" b="1" dirty="0" smtClean="0"/>
              <a:t/>
            </a:r>
            <a:br>
              <a:rPr lang="en-US" sz="1200" b="1" dirty="0" smtClean="0"/>
            </a:br>
            <a:r>
              <a:rPr lang="en-US" sz="1200" b="1" dirty="0"/>
              <a:t/>
            </a:r>
            <a:br>
              <a:rPr lang="en-US" sz="1200" b="1" dirty="0"/>
            </a:br>
            <a:r>
              <a:rPr lang="en-US" sz="1200" b="1" dirty="0" smtClean="0"/>
              <a:t/>
            </a:r>
            <a:br>
              <a:rPr lang="en-US" sz="1200" b="1" dirty="0" smtClean="0"/>
            </a:br>
            <a:r>
              <a:rPr lang="en-US" sz="1200" b="1" dirty="0" smtClean="0"/>
              <a:t/>
            </a:r>
            <a:br>
              <a:rPr lang="en-US" sz="1200" b="1" dirty="0" smtClean="0"/>
            </a:br>
            <a:r>
              <a:rPr lang="en-US" sz="1200" b="1" dirty="0"/>
              <a:t/>
            </a:r>
            <a:br>
              <a:rPr lang="en-US" sz="1200" b="1" dirty="0"/>
            </a:br>
            <a:r>
              <a:rPr lang="en-US" sz="1200" b="1" dirty="0" smtClean="0"/>
              <a:t/>
            </a:r>
            <a:br>
              <a:rPr lang="en-US" sz="1200" b="1" dirty="0" smtClean="0"/>
            </a:br>
            <a:r>
              <a:rPr lang="en-US" sz="1200" b="1" dirty="0" smtClean="0"/>
              <a:t/>
            </a:r>
            <a:br>
              <a:rPr lang="en-US" sz="1200" b="1" dirty="0" smtClean="0"/>
            </a:br>
            <a:r>
              <a:rPr lang="en-US" sz="1200" b="1" dirty="0" smtClean="0"/>
              <a:t>Presented with support from the Ella Fitzgerald Charitable Foundation</a:t>
            </a:r>
            <a:br>
              <a:rPr lang="en-US" sz="1200" b="1" dirty="0" smtClean="0"/>
            </a:br>
            <a:endParaRPr lang="en-US" sz="1200" dirty="0"/>
          </a:p>
        </p:txBody>
      </p:sp>
      <p:sp>
        <p:nvSpPr>
          <p:cNvPr id="3" name="Subtitle 2"/>
          <p:cNvSpPr>
            <a:spLocks noGrp="1"/>
          </p:cNvSpPr>
          <p:nvPr>
            <p:ph type="subTitle" idx="1"/>
          </p:nvPr>
        </p:nvSpPr>
        <p:spPr/>
        <p:txBody>
          <a:bodyPr/>
          <a:lstStyle/>
          <a:p>
            <a:pPr algn="ctr"/>
            <a:r>
              <a:rPr lang="en-US" b="1" dirty="0" smtClean="0">
                <a:solidFill>
                  <a:schemeClr val="tx2"/>
                </a:solidFill>
              </a:rPr>
              <a:t>Presenter: Justin Binek</a:t>
            </a:r>
          </a:p>
          <a:p>
            <a:pPr algn="ctr"/>
            <a:r>
              <a:rPr lang="en-US" b="1" dirty="0" smtClean="0">
                <a:solidFill>
                  <a:schemeClr val="tx2"/>
                </a:solidFill>
              </a:rPr>
              <a:t>Doctoral Teaching Fellow, University of North Texas</a:t>
            </a:r>
            <a:endParaRPr lang="en-US" b="1" dirty="0">
              <a:solidFill>
                <a:schemeClr val="tx2"/>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984" y="2410021"/>
            <a:ext cx="3657600" cy="1865380"/>
          </a:xfrm>
          <a:prstGeom prst="rect">
            <a:avLst/>
          </a:prstGeom>
        </p:spPr>
      </p:pic>
      <p:pic>
        <p:nvPicPr>
          <p:cNvPr id="6" name="1-15 How High The Moo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806541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Drawing Conclusions:</a:t>
            </a:r>
            <a:br>
              <a:rPr lang="en-US" dirty="0"/>
            </a:br>
            <a:r>
              <a:rPr lang="en-US" dirty="0"/>
              <a:t>Conclusion </a:t>
            </a:r>
            <a:r>
              <a:rPr lang="en-US" dirty="0" smtClean="0"/>
              <a:t>#3</a:t>
            </a:r>
            <a:endParaRPr lang="en-US" dirty="0"/>
          </a:p>
        </p:txBody>
      </p:sp>
      <p:sp>
        <p:nvSpPr>
          <p:cNvPr id="3" name="Content Placeholder 2"/>
          <p:cNvSpPr>
            <a:spLocks noGrp="1"/>
          </p:cNvSpPr>
          <p:nvPr>
            <p:ph idx="1"/>
          </p:nvPr>
        </p:nvSpPr>
        <p:spPr/>
        <p:txBody>
          <a:bodyPr/>
          <a:lstStyle/>
          <a:p>
            <a:r>
              <a:rPr lang="en-US" dirty="0"/>
              <a:t>Conclusion #3: Analysis of the vocalized instrumentals of 1951 and 1952 (“Smooth Sailing,” “Airmail Special,” “Rough Ridin’,” and “Preview</a:t>
            </a:r>
            <a:r>
              <a:rPr lang="en-US" dirty="0" smtClean="0"/>
              <a:t>”) </a:t>
            </a:r>
            <a:r>
              <a:rPr lang="en-US" dirty="0"/>
              <a:t>identifies what is best described as “Common Practice Ella Fitzgerald” – the syllabic content that would define her scat solos for the rest of her career, and consequently provide a common practice template for other singers to build on and modify.</a:t>
            </a:r>
          </a:p>
          <a:p>
            <a:r>
              <a:rPr lang="en-US" dirty="0"/>
              <a:t>Onsets: B 26.6%, D 48.6%, Vowel/Glottal 11.8%, Y 5.9%.</a:t>
            </a:r>
          </a:p>
        </p:txBody>
      </p:sp>
    </p:spTree>
    <p:extLst>
      <p:ext uri="{BB962C8B-B14F-4D97-AF65-F5344CB8AC3E}">
        <p14:creationId xmlns:p14="http://schemas.microsoft.com/office/powerpoint/2010/main" val="1954769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Drawing Conclusions:</a:t>
            </a:r>
            <a:br>
              <a:rPr lang="en-US" dirty="0"/>
            </a:br>
            <a:r>
              <a:rPr lang="en-US" dirty="0"/>
              <a:t>Conclusion #3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3479479"/>
              </p:ext>
            </p:extLst>
          </p:nvPr>
        </p:nvGraphicFramePr>
        <p:xfrm>
          <a:off x="1103313" y="2052638"/>
          <a:ext cx="8947150" cy="4195762"/>
        </p:xfrm>
        <a:graphic>
          <a:graphicData uri="http://schemas.openxmlformats.org/drawingml/2006/chart">
            <c:chart xmlns:c="http://schemas.openxmlformats.org/drawingml/2006/chart" xmlns:r="http://schemas.openxmlformats.org/officeDocument/2006/relationships" r:id="rId4"/>
          </a:graphicData>
        </a:graphic>
      </p:graphicFrame>
      <p:pic>
        <p:nvPicPr>
          <p:cNvPr id="5" name="2-09 Preview.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997036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Comparative Analysis:</a:t>
            </a:r>
            <a:br>
              <a:rPr lang="en-US" dirty="0" smtClean="0"/>
            </a:br>
            <a:r>
              <a:rPr lang="en-US" dirty="0" smtClean="0"/>
              <a:t>Syllabic Groups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4427923"/>
              </p:ext>
            </p:extLst>
          </p:nvPr>
        </p:nvGraphicFramePr>
        <p:xfrm>
          <a:off x="1103313" y="2052638"/>
          <a:ext cx="8947150" cy="4195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1989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Comparative Analysis:</a:t>
            </a:r>
            <a:br>
              <a:rPr lang="en-US" dirty="0"/>
            </a:br>
            <a:r>
              <a:rPr lang="en-US" dirty="0"/>
              <a:t>Syllabic </a:t>
            </a:r>
            <a:r>
              <a:rPr lang="en-US" dirty="0" smtClean="0"/>
              <a:t>Onsets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7713192"/>
              </p:ext>
            </p:extLst>
          </p:nvPr>
        </p:nvGraphicFramePr>
        <p:xfrm>
          <a:off x="1103313" y="2052638"/>
          <a:ext cx="8947150" cy="4195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3703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And Feedback</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Justin Binek will expand on this analysis at his DMA Lecture Recital on Monday, February 27</a:t>
            </a:r>
            <a:r>
              <a:rPr lang="en-US" baseline="30000" dirty="0" smtClean="0"/>
              <a:t>th</a:t>
            </a:r>
            <a:r>
              <a:rPr lang="en-US" dirty="0" smtClean="0"/>
              <a:t>, at 8:00 PM CDT in Stan Kenton Hall at the University of North Texas College of Music. The recital will be livestreamed at facebook.com/justinbinekmusic.</a:t>
            </a:r>
          </a:p>
          <a:p>
            <a:r>
              <a:rPr lang="en-US" dirty="0" smtClean="0"/>
              <a:t>Justin would like to thank Dr. John Murphy, Chair of the UNT Jazz Studies Division, and Professor Jennifer Barnes, Head of Vocal Jazz Studies at UNT, for their assistance and encouragement throughout the dissertation process.</a:t>
            </a:r>
          </a:p>
          <a:p>
            <a:r>
              <a:rPr lang="en-US" dirty="0" smtClean="0"/>
              <a:t>At this year’s JEN Conference, Justin will also be assisting Jennifer Barnes with her clinic Friday morning, singing with Paris </a:t>
            </a:r>
            <a:r>
              <a:rPr lang="en-US" dirty="0" smtClean="0"/>
              <a:t>Rutherford’s Vocal </a:t>
            </a:r>
            <a:r>
              <a:rPr lang="en-US" dirty="0" smtClean="0"/>
              <a:t>New Music Reading Session </a:t>
            </a:r>
            <a:r>
              <a:rPr lang="en-US" dirty="0" smtClean="0"/>
              <a:t>ensemble on Saturday morning, </a:t>
            </a:r>
            <a:r>
              <a:rPr lang="en-US" dirty="0" smtClean="0"/>
              <a:t>and performing Saturday evening with the UNT Jazz </a:t>
            </a:r>
            <a:r>
              <a:rPr lang="en-US" dirty="0" smtClean="0"/>
              <a:t>Singers, directed by Jennifer Barnes.</a:t>
            </a:r>
            <a:endParaRPr lang="en-US" dirty="0"/>
          </a:p>
        </p:txBody>
      </p:sp>
      <p:pic>
        <p:nvPicPr>
          <p:cNvPr id="4" name="2-05 Rough Ridi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024216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 What’s The Big Deal About Scat Syllables, Anyway?</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Why Ella? And why analyze her syllabic choices?</a:t>
            </a:r>
            <a:endParaRPr lang="en-US" dirty="0"/>
          </a:p>
          <a:p>
            <a:pPr lvl="0"/>
            <a:r>
              <a:rPr lang="en-US" dirty="0"/>
              <a:t>Ella’s influence – </a:t>
            </a:r>
            <a:r>
              <a:rPr lang="en-US" dirty="0" smtClean="0"/>
              <a:t>she is commonly </a:t>
            </a:r>
            <a:r>
              <a:rPr lang="en-US" dirty="0"/>
              <a:t>praised as the greatest </a:t>
            </a:r>
            <a:r>
              <a:rPr lang="en-US" dirty="0" smtClean="0"/>
              <a:t>jazz vocal improviser.</a:t>
            </a:r>
          </a:p>
          <a:p>
            <a:pPr lvl="1"/>
            <a:r>
              <a:rPr lang="en-US" dirty="0" smtClean="0"/>
              <a:t>Critical commentaries, improvisational methods, reference books…</a:t>
            </a:r>
          </a:p>
          <a:p>
            <a:pPr lvl="1"/>
            <a:r>
              <a:rPr lang="en-US" dirty="0" smtClean="0"/>
              <a:t>Singers, including Annie </a:t>
            </a:r>
            <a:r>
              <a:rPr lang="en-US" dirty="0"/>
              <a:t>Ross, Jon Hendricks, Anita O’Day, </a:t>
            </a:r>
            <a:r>
              <a:rPr lang="en-US" dirty="0" smtClean="0"/>
              <a:t>Cassandra Wilson…</a:t>
            </a:r>
            <a:endParaRPr lang="en-US" dirty="0"/>
          </a:p>
          <a:p>
            <a:pPr lvl="0"/>
            <a:r>
              <a:rPr lang="en-US" dirty="0"/>
              <a:t>Why analyze the syllables?</a:t>
            </a:r>
          </a:p>
          <a:p>
            <a:pPr lvl="1"/>
            <a:r>
              <a:rPr lang="en-US" dirty="0"/>
              <a:t>Common complaint of beginning scat singers: </a:t>
            </a:r>
            <a:r>
              <a:rPr lang="en-US" dirty="0" smtClean="0"/>
              <a:t>they don’t </a:t>
            </a:r>
            <a:r>
              <a:rPr lang="en-US" dirty="0"/>
              <a:t>know what syllables to </a:t>
            </a:r>
            <a:r>
              <a:rPr lang="en-US" dirty="0" smtClean="0"/>
              <a:t>use.</a:t>
            </a:r>
            <a:endParaRPr lang="en-US" dirty="0"/>
          </a:p>
          <a:p>
            <a:pPr lvl="1"/>
            <a:r>
              <a:rPr lang="en-US" dirty="0"/>
              <a:t>Much has been written about Fitzgerald’s melodic and harmonic approach; little has been written about her syllabic </a:t>
            </a:r>
            <a:r>
              <a:rPr lang="en-US" dirty="0" smtClean="0"/>
              <a:t>approach.</a:t>
            </a:r>
            <a:endParaRPr lang="en-US" dirty="0"/>
          </a:p>
          <a:p>
            <a:pPr lvl="1"/>
            <a:r>
              <a:rPr lang="en-US" dirty="0"/>
              <a:t>Importance of syllabic choice to singers – timbre and </a:t>
            </a:r>
            <a:r>
              <a:rPr lang="en-US" dirty="0" smtClean="0"/>
              <a:t>articulation.</a:t>
            </a:r>
            <a:endParaRPr lang="en-US" dirty="0"/>
          </a:p>
          <a:p>
            <a:pPr lvl="0"/>
            <a:r>
              <a:rPr lang="en-US" dirty="0" smtClean="0"/>
              <a:t>Why </a:t>
            </a:r>
            <a:r>
              <a:rPr lang="en-US" dirty="0"/>
              <a:t>Fitzgerald’s </a:t>
            </a:r>
            <a:r>
              <a:rPr lang="en-US" dirty="0" smtClean="0"/>
              <a:t>1943-52 </a:t>
            </a:r>
            <a:r>
              <a:rPr lang="en-US" dirty="0"/>
              <a:t>Decca recordings?</a:t>
            </a:r>
          </a:p>
          <a:p>
            <a:pPr lvl="1"/>
            <a:r>
              <a:rPr lang="en-US" dirty="0" smtClean="0"/>
              <a:t>It’s a key developmental </a:t>
            </a:r>
            <a:r>
              <a:rPr lang="en-US" dirty="0"/>
              <a:t>period in her </a:t>
            </a:r>
            <a:r>
              <a:rPr lang="en-US" dirty="0" smtClean="0"/>
              <a:t>career (Fitzgerald recorded for Decca from 1939 to 1954).</a:t>
            </a:r>
            <a:endParaRPr lang="en-US" dirty="0"/>
          </a:p>
          <a:p>
            <a:pPr lvl="1"/>
            <a:r>
              <a:rPr lang="en-US" dirty="0" smtClean="0"/>
              <a:t>This period marks establishment </a:t>
            </a:r>
            <a:r>
              <a:rPr lang="en-US" dirty="0"/>
              <a:t>of her syllabic </a:t>
            </a:r>
            <a:r>
              <a:rPr lang="en-US" dirty="0" smtClean="0"/>
              <a:t>vocabulary.</a:t>
            </a:r>
            <a:endParaRPr lang="en-US" dirty="0"/>
          </a:p>
          <a:p>
            <a:endParaRPr lang="en-US" dirty="0"/>
          </a:p>
        </p:txBody>
      </p:sp>
    </p:spTree>
    <p:extLst>
      <p:ext uri="{BB962C8B-B14F-4D97-AF65-F5344CB8AC3E}">
        <p14:creationId xmlns:p14="http://schemas.microsoft.com/office/powerpoint/2010/main" val="621958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Methodology And Research:</a:t>
            </a:r>
            <a:br>
              <a:rPr lang="en-US" dirty="0" smtClean="0"/>
            </a:br>
            <a:r>
              <a:rPr lang="en-US" dirty="0" smtClean="0"/>
              <a:t>Codifying The Language of Ella</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Transcription of thirteen solos, four of which I had transcribed </a:t>
            </a:r>
            <a:r>
              <a:rPr lang="en-US" dirty="0" smtClean="0"/>
              <a:t>previously.</a:t>
            </a:r>
            <a:endParaRPr lang="en-US" dirty="0"/>
          </a:p>
          <a:p>
            <a:pPr lvl="0"/>
            <a:r>
              <a:rPr lang="en-US" dirty="0"/>
              <a:t>Pre-1947 Background Fills: “Cow Cow Boogie” (1943), “Into Each Life, Some Rain Must Fall (1944), “It’s Only a Paper Moon” (1945</a:t>
            </a:r>
            <a:r>
              <a:rPr lang="en-US" dirty="0" smtClean="0"/>
              <a:t>).</a:t>
            </a:r>
            <a:endParaRPr lang="en-US" dirty="0"/>
          </a:p>
          <a:p>
            <a:pPr lvl="0"/>
            <a:r>
              <a:rPr lang="en-US" dirty="0" smtClean="0"/>
              <a:t>Pre-1947 Improvisation: “Flying </a:t>
            </a:r>
            <a:r>
              <a:rPr lang="en-US" dirty="0"/>
              <a:t>Home” (1945</a:t>
            </a:r>
            <a:r>
              <a:rPr lang="en-US" dirty="0" smtClean="0"/>
              <a:t>).</a:t>
            </a:r>
            <a:endParaRPr lang="en-US" dirty="0"/>
          </a:p>
          <a:p>
            <a:pPr lvl="0"/>
            <a:r>
              <a:rPr lang="en-US" dirty="0" smtClean="0"/>
              <a:t>Post-1947 Improvisation: “Oh</a:t>
            </a:r>
            <a:r>
              <a:rPr lang="en-US" dirty="0"/>
              <a:t>, Lady Be Good” and “How High the Moon” (1947</a:t>
            </a:r>
            <a:r>
              <a:rPr lang="en-US" dirty="0" smtClean="0"/>
              <a:t>).</a:t>
            </a:r>
            <a:endParaRPr lang="en-US" dirty="0"/>
          </a:p>
          <a:p>
            <a:pPr lvl="0"/>
            <a:r>
              <a:rPr lang="en-US" dirty="0"/>
              <a:t>Post-1947 Background Fills: “Basin Street Blues” (1949), “Dream a Little Dream of Me” (1950), and “Mr. Paganini” (1952</a:t>
            </a:r>
            <a:r>
              <a:rPr lang="en-US" dirty="0" smtClean="0"/>
              <a:t>).</a:t>
            </a:r>
            <a:endParaRPr lang="en-US" dirty="0"/>
          </a:p>
          <a:p>
            <a:pPr lvl="0"/>
            <a:r>
              <a:rPr lang="en-US" dirty="0"/>
              <a:t>Vocalized Instrumentals: “Smooth Sailing” (1951), “Airmail Special” (1952), “Rough Ridin’” (1952), and “Preview” (1952</a:t>
            </a:r>
            <a:r>
              <a:rPr lang="en-US" dirty="0" smtClean="0"/>
              <a:t>).</a:t>
            </a:r>
            <a:endParaRPr lang="en-US" dirty="0"/>
          </a:p>
          <a:p>
            <a:pPr lvl="0"/>
            <a:r>
              <a:rPr lang="en-US" dirty="0"/>
              <a:t>For each solo, and for specific </a:t>
            </a:r>
            <a:r>
              <a:rPr lang="en-US" dirty="0" smtClean="0"/>
              <a:t>groups:</a:t>
            </a:r>
            <a:endParaRPr lang="en-US" dirty="0"/>
          </a:p>
          <a:p>
            <a:pPr lvl="1"/>
            <a:r>
              <a:rPr lang="en-US" dirty="0"/>
              <a:t>Syllabic Tallies: individual totals and unique </a:t>
            </a:r>
            <a:r>
              <a:rPr lang="en-US" dirty="0" smtClean="0"/>
              <a:t>syllables.</a:t>
            </a:r>
            <a:endParaRPr lang="en-US" dirty="0"/>
          </a:p>
          <a:p>
            <a:pPr lvl="1"/>
            <a:r>
              <a:rPr lang="en-US" dirty="0"/>
              <a:t>Syllable Groups: collections of syllables with identical “roots” that make up more than 2% of the syllables used in any given solo or group of </a:t>
            </a:r>
            <a:r>
              <a:rPr lang="en-US" dirty="0" smtClean="0"/>
              <a:t>solos.</a:t>
            </a:r>
            <a:endParaRPr lang="en-US" dirty="0"/>
          </a:p>
          <a:p>
            <a:pPr lvl="1"/>
            <a:r>
              <a:rPr lang="en-US" dirty="0"/>
              <a:t>Examination of </a:t>
            </a:r>
            <a:r>
              <a:rPr lang="en-US" dirty="0" smtClean="0"/>
              <a:t>onset consonants and vowels.</a:t>
            </a:r>
            <a:endParaRPr lang="en-US" dirty="0"/>
          </a:p>
          <a:p>
            <a:pPr lvl="1"/>
            <a:r>
              <a:rPr lang="en-US" dirty="0"/>
              <a:t>Use of eighth note triplets (not counting hemiola figures</a:t>
            </a:r>
            <a:r>
              <a:rPr lang="en-US" dirty="0" smtClean="0"/>
              <a:t>).</a:t>
            </a:r>
            <a:endParaRPr lang="en-US" dirty="0"/>
          </a:p>
          <a:p>
            <a:endParaRPr lang="en-US" dirty="0"/>
          </a:p>
        </p:txBody>
      </p:sp>
    </p:spTree>
    <p:extLst>
      <p:ext uri="{BB962C8B-B14F-4D97-AF65-F5344CB8AC3E}">
        <p14:creationId xmlns:p14="http://schemas.microsoft.com/office/powerpoint/2010/main" val="1366516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“Smooth Sailing” (1951):</a:t>
            </a:r>
            <a:br>
              <a:rPr lang="en-US" dirty="0" smtClean="0"/>
            </a:br>
            <a:r>
              <a:rPr lang="en-US" dirty="0" smtClean="0"/>
              <a:t>A Case Study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342 scat syllables sung in total, 68 individual.</a:t>
            </a:r>
          </a:p>
          <a:p>
            <a:r>
              <a:rPr lang="en-US" dirty="0" smtClean="0"/>
              <a:t>Eight distinct triplet combinations used: (</a:t>
            </a:r>
            <a:r>
              <a:rPr lang="en-US" dirty="0"/>
              <a:t>Rest)-</a:t>
            </a:r>
            <a:r>
              <a:rPr lang="en-US" dirty="0" smtClean="0"/>
              <a:t>bah-boo, Bee-bih-doo, Bih-bih-dee, Bih-dool-yah, Booih-bih-dih, Dih-doo-bee, Doo-booh-dih, and Oo-buh-duh.</a:t>
            </a:r>
          </a:p>
          <a:p>
            <a:r>
              <a:rPr lang="en-US" dirty="0"/>
              <a:t>The six most common syllabic groups (Boo/Booh, Doo/Dooh, Bih, Bah, and Oo) account for over half (54.5%) of the solo’s syllabic </a:t>
            </a:r>
            <a:r>
              <a:rPr lang="en-US" dirty="0" smtClean="0"/>
              <a:t>content.</a:t>
            </a:r>
          </a:p>
          <a:p>
            <a:r>
              <a:rPr lang="en-US" dirty="0" smtClean="0"/>
              <a:t>Thirteen identified syllable </a:t>
            </a:r>
            <a:r>
              <a:rPr lang="en-US" dirty="0"/>
              <a:t>groups </a:t>
            </a:r>
            <a:r>
              <a:rPr lang="en-US" dirty="0" smtClean="0"/>
              <a:t>account </a:t>
            </a:r>
            <a:r>
              <a:rPr lang="en-US" dirty="0"/>
              <a:t>for 76.1% of the total </a:t>
            </a:r>
            <a:r>
              <a:rPr lang="en-US" dirty="0" smtClean="0"/>
              <a:t>scat syllables </a:t>
            </a:r>
            <a:r>
              <a:rPr lang="en-US" dirty="0"/>
              <a:t>used.</a:t>
            </a:r>
          </a:p>
          <a:p>
            <a:r>
              <a:rPr lang="en-US" dirty="0" smtClean="0"/>
              <a:t>Syllabic onsets:</a:t>
            </a:r>
          </a:p>
          <a:p>
            <a:pPr lvl="1"/>
            <a:r>
              <a:rPr lang="en-US" dirty="0" smtClean="0"/>
              <a:t>B: 151 </a:t>
            </a:r>
            <a:r>
              <a:rPr lang="en-US" dirty="0"/>
              <a:t>(45.8</a:t>
            </a:r>
            <a:r>
              <a:rPr lang="en-US" dirty="0" smtClean="0"/>
              <a:t>%)</a:t>
            </a:r>
          </a:p>
          <a:p>
            <a:pPr lvl="1"/>
            <a:r>
              <a:rPr lang="en-US" dirty="0" smtClean="0"/>
              <a:t>D:</a:t>
            </a:r>
            <a:r>
              <a:rPr lang="en-US" b="1" dirty="0" smtClean="0"/>
              <a:t> </a:t>
            </a:r>
            <a:r>
              <a:rPr lang="en-US" dirty="0" smtClean="0"/>
              <a:t>107 </a:t>
            </a:r>
            <a:r>
              <a:rPr lang="en-US" dirty="0"/>
              <a:t>(32.4</a:t>
            </a:r>
            <a:r>
              <a:rPr lang="en-US" dirty="0" smtClean="0"/>
              <a:t>%)</a:t>
            </a:r>
          </a:p>
          <a:p>
            <a:pPr lvl="1"/>
            <a:r>
              <a:rPr lang="en-US" dirty="0" smtClean="0"/>
              <a:t>Vowels/Glottals: 30 (9.1%)</a:t>
            </a:r>
            <a:endParaRPr lang="en-US" dirty="0"/>
          </a:p>
          <a:p>
            <a:endParaRPr lang="en-US" dirty="0"/>
          </a:p>
        </p:txBody>
      </p:sp>
      <p:pic>
        <p:nvPicPr>
          <p:cNvPr id="4" name="2-03 Smooth Sail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663060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“Smooth Sailing” (1951):</a:t>
            </a:r>
            <a:br>
              <a:rPr lang="en-US" dirty="0"/>
            </a:br>
            <a:r>
              <a:rPr lang="en-US" dirty="0" smtClean="0"/>
              <a:t>Differences In Vocabulary</a:t>
            </a:r>
            <a:endParaRPr lang="en-US" dirty="0"/>
          </a:p>
        </p:txBody>
      </p:sp>
      <p:sp>
        <p:nvSpPr>
          <p:cNvPr id="3" name="Content Placeholder 2"/>
          <p:cNvSpPr>
            <a:spLocks noGrp="1"/>
          </p:cNvSpPr>
          <p:nvPr>
            <p:ph idx="1"/>
          </p:nvPr>
        </p:nvSpPr>
        <p:spPr/>
        <p:txBody>
          <a:bodyPr>
            <a:normAutofit lnSpcReduction="10000"/>
          </a:bodyPr>
          <a:lstStyle/>
          <a:p>
            <a:r>
              <a:rPr lang="en-US" dirty="0" smtClean="0"/>
              <a:t>Double-Time Vocabulary (Bars 39-48):</a:t>
            </a:r>
          </a:p>
          <a:p>
            <a:pPr lvl="1"/>
            <a:r>
              <a:rPr lang="en-US" dirty="0"/>
              <a:t>Six syllable groups (Doo/Dooh, Bih, Bah, Dih, Boo/Booh, and </a:t>
            </a:r>
            <a:r>
              <a:rPr lang="en-US" dirty="0" smtClean="0"/>
              <a:t>Dn) </a:t>
            </a:r>
            <a:r>
              <a:rPr lang="en-US" dirty="0"/>
              <a:t>account for 59.5% of the solo’s double-time syllabic content.</a:t>
            </a:r>
          </a:p>
          <a:p>
            <a:pPr lvl="1"/>
            <a:r>
              <a:rPr lang="en-US" dirty="0"/>
              <a:t>Twelve syllable groups identified (the six above, plus Dah, Deh/Dey, Br (flip /r/), Dee, Doh, and Bee) account for 83.5% of the syllables used.</a:t>
            </a:r>
          </a:p>
          <a:p>
            <a:pPr lvl="1"/>
            <a:r>
              <a:rPr lang="en-US" dirty="0"/>
              <a:t>Onsets: B </a:t>
            </a:r>
            <a:r>
              <a:rPr lang="en-US" dirty="0" smtClean="0"/>
              <a:t>34.1%, </a:t>
            </a:r>
            <a:r>
              <a:rPr lang="en-US" dirty="0"/>
              <a:t>D </a:t>
            </a:r>
            <a:r>
              <a:rPr lang="en-US" dirty="0" smtClean="0"/>
              <a:t>51.8</a:t>
            </a:r>
            <a:r>
              <a:rPr lang="en-US" dirty="0"/>
              <a:t>%, Vowel/Glottal </a:t>
            </a:r>
            <a:r>
              <a:rPr lang="en-US" dirty="0" smtClean="0"/>
              <a:t>3.8%</a:t>
            </a:r>
          </a:p>
          <a:p>
            <a:r>
              <a:rPr lang="en-US" dirty="0" smtClean="0"/>
              <a:t>Non-Double-Time Vocabulary:</a:t>
            </a:r>
            <a:endParaRPr lang="en-US" dirty="0"/>
          </a:p>
          <a:p>
            <a:pPr lvl="1"/>
            <a:r>
              <a:rPr lang="en-US" dirty="0" smtClean="0"/>
              <a:t>Four syllable groups </a:t>
            </a:r>
            <a:r>
              <a:rPr lang="en-US" dirty="0"/>
              <a:t>(Boo/Booh, Doo/Dooh, Bih, and Oo/Ooh) account for </a:t>
            </a:r>
            <a:r>
              <a:rPr lang="en-US" dirty="0" smtClean="0"/>
              <a:t>53.2% </a:t>
            </a:r>
            <a:r>
              <a:rPr lang="en-US" dirty="0"/>
              <a:t>of the solo’s </a:t>
            </a:r>
            <a:r>
              <a:rPr lang="en-US" dirty="0" smtClean="0"/>
              <a:t>remaining syllabic content.</a:t>
            </a:r>
          </a:p>
          <a:p>
            <a:pPr lvl="1"/>
            <a:r>
              <a:rPr lang="en-US" dirty="0"/>
              <a:t>T</a:t>
            </a:r>
            <a:r>
              <a:rPr lang="en-US" dirty="0" smtClean="0"/>
              <a:t>en </a:t>
            </a:r>
            <a:r>
              <a:rPr lang="en-US" dirty="0"/>
              <a:t>syllable groups identified </a:t>
            </a:r>
            <a:r>
              <a:rPr lang="en-US" dirty="0" smtClean="0"/>
              <a:t>(the four above, plus Bah, Yoo/Yooh, Dee, Dih, Dn, and Woo) </a:t>
            </a:r>
            <a:r>
              <a:rPr lang="en-US" dirty="0"/>
              <a:t>account for 74.5% of the total syllables used</a:t>
            </a:r>
            <a:r>
              <a:rPr lang="en-US" dirty="0" smtClean="0"/>
              <a:t>.</a:t>
            </a:r>
          </a:p>
          <a:p>
            <a:pPr lvl="1"/>
            <a:r>
              <a:rPr lang="en-US" dirty="0" smtClean="0"/>
              <a:t>Onsets: B 48.2%, D 28.9%, Vowel/Glottal 10.2%</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26937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Drawing Conclusions:</a:t>
            </a:r>
            <a:br>
              <a:rPr lang="en-US" dirty="0" smtClean="0"/>
            </a:br>
            <a:r>
              <a:rPr lang="en-US" dirty="0" smtClean="0"/>
              <a:t>Conclusion #1</a:t>
            </a:r>
            <a:endParaRPr lang="en-US" dirty="0"/>
          </a:p>
        </p:txBody>
      </p:sp>
      <p:sp>
        <p:nvSpPr>
          <p:cNvPr id="3" name="Content Placeholder 2"/>
          <p:cNvSpPr>
            <a:spLocks noGrp="1"/>
          </p:cNvSpPr>
          <p:nvPr>
            <p:ph idx="1"/>
          </p:nvPr>
        </p:nvSpPr>
        <p:spPr/>
        <p:txBody>
          <a:bodyPr/>
          <a:lstStyle/>
          <a:p>
            <a:r>
              <a:rPr lang="en-US" dirty="0"/>
              <a:t>Ella Fitzgerald’s syllabic vocabulary changed perceptibly between 1945 and 1947, largely influenced by two separate tours with the Dizzy Gillespie and His </a:t>
            </a:r>
            <a:r>
              <a:rPr lang="en-US" dirty="0" smtClean="0"/>
              <a:t>Orchestra.</a:t>
            </a:r>
          </a:p>
          <a:p>
            <a:r>
              <a:rPr lang="en-US" dirty="0" smtClean="0"/>
              <a:t>A </a:t>
            </a:r>
            <a:r>
              <a:rPr lang="en-US" dirty="0"/>
              <a:t>key example of this can be seen by comparing her pre-1945 syllabic content with 1947’s “Oh, Lady Be Good” and “How High the Moon.” This shift is marked by an increase of syllables with a D onset consonant, an increase of vowel and glottal onsets, and a decrease in syllables with a B onset </a:t>
            </a:r>
            <a:r>
              <a:rPr lang="en-US" dirty="0" smtClean="0"/>
              <a:t>consonant.</a:t>
            </a:r>
          </a:p>
          <a:p>
            <a:r>
              <a:rPr lang="en-US" dirty="0" smtClean="0"/>
              <a:t>One </a:t>
            </a:r>
            <a:r>
              <a:rPr lang="en-US" dirty="0"/>
              <a:t>can hear these syllabic approaches in Dizzy Gillespie’s recorded vocals of the period, particularly his trading with John Brown and Kenny Hagood on tunes like “Ool Ya Koo.”</a:t>
            </a:r>
          </a:p>
          <a:p>
            <a:endParaRPr lang="en-US" dirty="0"/>
          </a:p>
        </p:txBody>
      </p:sp>
    </p:spTree>
    <p:extLst>
      <p:ext uri="{BB962C8B-B14F-4D97-AF65-F5344CB8AC3E}">
        <p14:creationId xmlns:p14="http://schemas.microsoft.com/office/powerpoint/2010/main" val="1940104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Drawing Conclusions:</a:t>
            </a:r>
            <a:br>
              <a:rPr lang="en-US" dirty="0"/>
            </a:br>
            <a:r>
              <a:rPr lang="en-US" dirty="0"/>
              <a:t>Conclusion #1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28224668"/>
              </p:ext>
            </p:extLst>
          </p:nvPr>
        </p:nvGraphicFramePr>
        <p:xfrm>
          <a:off x="1103313" y="2052638"/>
          <a:ext cx="8947150" cy="4195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9133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Drawing </a:t>
            </a:r>
            <a:r>
              <a:rPr lang="en-US" dirty="0" smtClean="0"/>
              <a:t>Conclusions:</a:t>
            </a:r>
            <a:r>
              <a:rPr lang="en-US" dirty="0"/>
              <a:t/>
            </a:r>
            <a:br>
              <a:rPr lang="en-US" dirty="0"/>
            </a:br>
            <a:r>
              <a:rPr lang="en-US" dirty="0"/>
              <a:t>Conclusion </a:t>
            </a:r>
            <a:r>
              <a:rPr lang="en-US" dirty="0" smtClean="0"/>
              <a:t>#2</a:t>
            </a:r>
            <a:endParaRPr lang="en-US" dirty="0"/>
          </a:p>
        </p:txBody>
      </p:sp>
      <p:sp>
        <p:nvSpPr>
          <p:cNvPr id="3" name="Content Placeholder 2"/>
          <p:cNvSpPr>
            <a:spLocks noGrp="1"/>
          </p:cNvSpPr>
          <p:nvPr>
            <p:ph idx="1"/>
          </p:nvPr>
        </p:nvSpPr>
        <p:spPr/>
        <p:txBody>
          <a:bodyPr/>
          <a:lstStyle/>
          <a:p>
            <a:r>
              <a:rPr lang="en-US" dirty="0" smtClean="0"/>
              <a:t>Analysis </a:t>
            </a:r>
            <a:r>
              <a:rPr lang="en-US" dirty="0"/>
              <a:t>of “Oh, Lady Be Good,” “How High the Moon,” bars 39-48 of “Rough Ridin</a:t>
            </a:r>
            <a:r>
              <a:rPr lang="en-US" dirty="0" smtClean="0"/>
              <a:t>’,” </a:t>
            </a:r>
            <a:r>
              <a:rPr lang="en-US" dirty="0"/>
              <a:t>and “Airmail Special” creates a template for Ella Fitzgerald’s Bebop </a:t>
            </a:r>
            <a:r>
              <a:rPr lang="en-US" dirty="0" smtClean="0"/>
              <a:t>Vocabulary.</a:t>
            </a:r>
          </a:p>
          <a:p>
            <a:r>
              <a:rPr lang="en-US" dirty="0" smtClean="0"/>
              <a:t>Similar </a:t>
            </a:r>
            <a:r>
              <a:rPr lang="en-US" dirty="0"/>
              <a:t>analysis of scat solos by Jon Hendricks and Mel Tormé shows how they used this template in </a:t>
            </a:r>
            <a:r>
              <a:rPr lang="en-US" dirty="0" smtClean="0"/>
              <a:t>their </a:t>
            </a:r>
            <a:r>
              <a:rPr lang="en-US" dirty="0"/>
              <a:t>own improvisational solos. </a:t>
            </a:r>
            <a:endParaRPr lang="en-US" dirty="0" smtClean="0"/>
          </a:p>
          <a:p>
            <a:r>
              <a:rPr lang="en-US" dirty="0" smtClean="0"/>
              <a:t>Onsets: B 22.5%, D 48.9%, Vowel/Glottal 22.4%.</a:t>
            </a:r>
          </a:p>
          <a:p>
            <a:endParaRPr lang="en-US" dirty="0"/>
          </a:p>
        </p:txBody>
      </p:sp>
    </p:spTree>
    <p:extLst>
      <p:ext uri="{BB962C8B-B14F-4D97-AF65-F5344CB8AC3E}">
        <p14:creationId xmlns:p14="http://schemas.microsoft.com/office/powerpoint/2010/main" val="981940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Drawing Conclusions:</a:t>
            </a:r>
            <a:br>
              <a:rPr lang="en-US" dirty="0"/>
            </a:br>
            <a:r>
              <a:rPr lang="en-US" dirty="0"/>
              <a:t>Conclusion #2</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67502551"/>
              </p:ext>
            </p:extLst>
          </p:nvPr>
        </p:nvGraphicFramePr>
        <p:xfrm>
          <a:off x="1103313" y="2052638"/>
          <a:ext cx="8947150" cy="4195762"/>
        </p:xfrm>
        <a:graphic>
          <a:graphicData uri="http://schemas.openxmlformats.org/drawingml/2006/chart">
            <c:chart xmlns:c="http://schemas.openxmlformats.org/drawingml/2006/chart" xmlns:r="http://schemas.openxmlformats.org/officeDocument/2006/relationships" r:id="rId4"/>
          </a:graphicData>
        </a:graphic>
      </p:graphicFrame>
      <p:pic>
        <p:nvPicPr>
          <p:cNvPr id="6" name="1-14 Oh, Lady Be Goo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48505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206</TotalTime>
  <Words>1111</Words>
  <Application>Microsoft Macintosh PowerPoint</Application>
  <PresentationFormat>Widescreen</PresentationFormat>
  <Paragraphs>69</Paragraphs>
  <Slides>14</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Century Gothic</vt:lpstr>
      <vt:lpstr>Wingdings 3</vt:lpstr>
      <vt:lpstr>Arial</vt:lpstr>
      <vt:lpstr>Ion</vt:lpstr>
      <vt:lpstr>The Evolution of Ella Fitzgerald’s Syllabic Choice in Scat Singing: A Critical Analysis of Her Decca Recordings, 1943-1952             Presented with support from the Ella Fitzgerald Charitable Foundation </vt:lpstr>
      <vt:lpstr>Introduction: What’s The Big Deal About Scat Syllables, Anyway?</vt:lpstr>
      <vt:lpstr>Methodology And Research: Codifying The Language of Ella</vt:lpstr>
      <vt:lpstr>“Smooth Sailing” (1951): A Case Study</vt:lpstr>
      <vt:lpstr>“Smooth Sailing” (1951): Differences In Vocabulary</vt:lpstr>
      <vt:lpstr>Drawing Conclusions: Conclusion #1</vt:lpstr>
      <vt:lpstr>Drawing Conclusions: Conclusion #1</vt:lpstr>
      <vt:lpstr>Drawing Conclusions: Conclusion #2</vt:lpstr>
      <vt:lpstr>Drawing Conclusions: Conclusion #2</vt:lpstr>
      <vt:lpstr>Drawing Conclusions: Conclusion #3</vt:lpstr>
      <vt:lpstr>Drawing Conclusions: Conclusion #3</vt:lpstr>
      <vt:lpstr>Comparative Analysis: Syllabic Groups</vt:lpstr>
      <vt:lpstr>Comparative Analysis: Syllabic Onsets</vt:lpstr>
      <vt:lpstr>Questions And Feedback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Ella Fitzgerald’s Syllabic Choice in Scat Singing: A Critical Analysis of Her Decca Recordings  </dc:title>
  <dc:creator>Binek, Justin</dc:creator>
  <cp:lastModifiedBy>Binek, Justin</cp:lastModifiedBy>
  <cp:revision>66</cp:revision>
  <dcterms:created xsi:type="dcterms:W3CDTF">2016-12-21T14:49:09Z</dcterms:created>
  <dcterms:modified xsi:type="dcterms:W3CDTF">2017-01-04T14:53:15Z</dcterms:modified>
</cp:coreProperties>
</file>